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Default Extension="fntdata" ContentType="application/x-fontdata"/>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embeddedFontLst>
    <p:embeddedFont>
      <p:font typeface="DM Sans" pitchFamily="34" charset="0"/>
      <p:regular r:id="rId19"/>
      <p:bold r:id="rId2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9" Type="http://schemas.openxmlformats.org/officeDocument/2006/relationships/font" Target="fonts/font1.fntdata"/><Relationship Id="rId20" Type="http://schemas.openxmlformats.org/officeDocument/2006/relationships/font" Target="fonts/font2.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Presentación del plan de implementación de Nexus. Recorrer el mapa de fases y después las decisiones que bloquean el avance.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Cinco números para ubicar el alcance: 40 pasos, 7 fases, 5 decisiones, un módulo común y un servicio nuevo.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Recorrer las siete fases de izquierda a derecha. Las fases 5 y 6 dependen de los resultados de las anteriores.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Fase 0 no llama al modelo todavía. Sin el proveedor confirmado, los pasos 1 a 8 se pueden hacer, pero las pruebas reales con el modelo quedan pendientes.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pasos 14 y 15 son solo de lectura: la IA no escribe en reportes ni en clientes en esta fase.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Cierre de la fase 1: un usuario piloto hace preguntas reales y revisamos las respuestas juntos antes de pasar a la fase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monto límite se queda pendiente hasta que lo confirmen. Sin él, el RAG de compras puede responder políticas, pero no aplicar el umbral.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Fase 3 mantiene la regla de siempre: la IA sugiere, la póliza la registra una persona. Fase 4 solo empieza si las herramientas de las fases 1 a 3 ya están probadas.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fase 5 puede no hacerse. La fase 6 es la última porque depende de que el resto del asistente ya funcione bien.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cierre no es una fase numerada: es el trabajo que se hace al terminar cada fase y al final del proyecto.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 decisiones 1 y 5 son las más urgentes: bloquean el primer día de trabajo. La 3 y la 4 pueden esperar hasta sus fases.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Cerrar con las decisiones 1 y 5. Con ellas confirmadas, la fase 0 puede arrancar el mismo día.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FFFFF"/>
        </a:solidFill>
      </p:bgPr>
    </p:bg>
    <p:spTree>
      <p:nvGrpSpPr>
        <p:cNvPr id="1" name=""/>
        <p:cNvGrpSpPr/>
        <p:nvPr/>
      </p:nvGrpSpPr>
      <p:grpSpPr>
        <a:xfrm>
          <a:off x="0" y="0"/>
          <a:ext cx="0" cy="0"/>
          <a:chOff x="0" y="0"/>
          <a:chExt cx="0" cy="0"/>
        </a:xfrm>
      </p:grpSpPr>
      <p:sp>
        <p:nvSpPr>
          <p:cNvPr id="2" name="Title Placeholder 1"/>
          <p:cNvSpPr/>
          <p:nvPr>
            <p:ph type="title"/>
          </p:nvPr>
        </p:nvSpPr>
        <p:spPr>
          <a:xfrm>
            <a:off x="812767" y="812766"/>
            <a:ext cx="10566452" cy="446967"/>
          </a:xfrm>
          <a:prstGeom prst="rect">
            <a:avLst/>
          </a:prstGeom>
          <a:noFill/>
          <a:ln/>
        </p:spPr>
        <p:txBody>
          <a:bodyPr wrap="square" lIns="0" tIns="0" rIns="0" bIns="0" rtlCol="0" anchor="t"/>
          <a:lstStyle>
            <a:lvl1pPr algn="l" indent="0" marL="0">
              <a:lnSpc>
                <a:spcPct val="115000"/>
              </a:lnSpc>
              <a:buNone/>
              <a:defRPr lang="en-US" sz="3200" dirty="0">
                <a:solidFill>
                  <a:srgbClr val="1B3F8B"/>
                </a:solidFill>
                <a:latin typeface="Source Serif 4" pitchFamily="34" charset="0"/>
                <a:ea typeface="Source Serif 4" pitchFamily="34" charset="-122"/>
                <a:cs typeface="Source Serif 4"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767" y="1564533"/>
            <a:ext cx="10566433" cy="4480667"/>
          </a:xfrm>
          <a:prstGeom prst="rect">
            <a:avLst/>
          </a:prstGeom>
          <a:noFill/>
          <a:ln/>
        </p:spPr>
        <p:txBody>
          <a:bodyPr wrap="square" lIns="0" tIns="0" rIns="0" bIns="0" rtlCol="0" anchor="t"/>
          <a:lstStyle>
            <a:lvl1pPr algn="l" indent="0" marL="0">
              <a:lnSpc>
                <a:spcPct val="140000"/>
              </a:lnSpc>
              <a:buNone/>
              <a:defRPr lang="en-US" sz="1600" dirty="0">
                <a:solidFill>
                  <a:srgbClr val="1B3F8B"/>
                </a:solidFill>
                <a:latin typeface="DM Sans" pitchFamily="34" charset="0"/>
                <a:ea typeface="DM Sans" pitchFamily="34" charset="-122"/>
                <a:cs typeface="DM Sans"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Placeholder 1"/>
          <p:cNvSpPr/>
          <p:nvPr>
            <p:ph type="title"/>
          </p:nvPr>
        </p:nvSpPr>
        <p:spPr>
          <a:xfrm>
            <a:off x="812767" y="812766"/>
            <a:ext cx="10566452" cy="446967"/>
          </a:xfrm>
          <a:prstGeom prst="rect">
            <a:avLst/>
          </a:prstGeom>
          <a:noFill/>
          <a:ln/>
        </p:spPr>
        <p:txBody>
          <a:bodyPr wrap="square" lIns="0" tIns="0" rIns="0" bIns="0" rtlCol="0" anchor="t"/>
          <a:lstStyle>
            <a:lvl1pPr algn="l" indent="0" marL="0">
              <a:lnSpc>
                <a:spcPct val="115000"/>
              </a:lnSpc>
              <a:buNone/>
              <a:defRPr lang="en-US" sz="3200" dirty="0">
                <a:solidFill>
                  <a:srgbClr val="1B3F8B"/>
                </a:solidFill>
                <a:latin typeface="Source Serif 4" pitchFamily="34" charset="0"/>
                <a:ea typeface="Source Serif 4" pitchFamily="34" charset="-122"/>
                <a:cs typeface="Source Serif 4"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767" y="1564533"/>
            <a:ext cx="10566433" cy="4480667"/>
          </a:xfrm>
          <a:prstGeom prst="rect">
            <a:avLst/>
          </a:prstGeom>
          <a:noFill/>
          <a:ln/>
        </p:spPr>
        <p:txBody>
          <a:bodyPr wrap="square" lIns="0" tIns="0" rIns="0" bIns="0" rtlCol="0" anchor="t"/>
          <a:lstStyle>
            <a:lvl1pPr algn="l" indent="0" marL="0">
              <a:lnSpc>
                <a:spcPct val="140000"/>
              </a:lnSpc>
              <a:buNone/>
              <a:defRPr lang="en-US" sz="1600" dirty="0">
                <a:solidFill>
                  <a:srgbClr val="1B3F8B"/>
                </a:solidFill>
                <a:latin typeface="DM Sans" pitchFamily="34" charset="0"/>
                <a:ea typeface="DM Sans" pitchFamily="34" charset="-122"/>
                <a:cs typeface="DM Sans"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3F8B"/>
        </a:solidFill>
      </p:bgPr>
    </p:bg>
    <p:spTree>
      <p:nvGrpSpPr>
        <p:cNvPr id="1" name=""/>
        <p:cNvGrpSpPr/>
        <p:nvPr/>
      </p:nvGrpSpPr>
      <p:grpSpPr>
        <a:xfrm>
          <a:off x="0" y="0"/>
          <a:ext cx="0" cy="0"/>
          <a:chOff x="0" y="0"/>
          <a:chExt cx="0" cy="0"/>
        </a:xfrm>
      </p:grpSpPr>
      <p:sp>
        <p:nvSpPr>
          <p:cNvPr id="2" name="Shape 0"/>
          <p:cNvSpPr/>
          <p:nvPr/>
        </p:nvSpPr>
        <p:spPr>
          <a:xfrm>
            <a:off x="812767" y="812767"/>
            <a:ext cx="1015959" cy="63459"/>
          </a:xfrm>
          <a:prstGeom prst="rect">
            <a:avLst/>
          </a:prstGeom>
          <a:solidFill>
            <a:srgbClr val="C8102E"/>
          </a:solidFill>
          <a:ln/>
        </p:spPr>
      </p:sp>
      <p:sp>
        <p:nvSpPr>
          <p:cNvPr id="3" name="Text 1"/>
          <p:cNvSpPr/>
          <p:nvPr>
            <p:ph type="title"/>
          </p:nvPr>
        </p:nvSpPr>
        <p:spPr>
          <a:xfrm>
            <a:off x="812767" y="1130198"/>
            <a:ext cx="10883445" cy="1366369"/>
          </a:xfrm>
          <a:prstGeom prst="rect">
            <a:avLst/>
          </a:prstGeom>
          <a:noFill/>
          <a:ln/>
        </p:spPr>
        <p:txBody>
          <a:bodyPr wrap="square" lIns="0" tIns="0" rIns="0" bIns="0" rtlCol="0" anchor="t">
            <a:normAutofit/>
          </a:bodyPr>
          <a:lstStyle/>
          <a:p>
            <a:pPr algn="l" indent="0" marL="0">
              <a:lnSpc>
                <a:spcPts val="5280"/>
              </a:lnSpc>
              <a:buNone/>
            </a:pPr>
            <a:r>
              <a:rPr lang="en-US" sz="4800" b="1" i="0" dirty="0">
                <a:solidFill>
                  <a:srgbClr val="FFFFFF"/>
                </a:solidFill>
                <a:latin typeface="Source Serif 4" pitchFamily="18" charset="0"/>
                <a:ea typeface="Source Serif 4" pitchFamily="18" charset="-122"/>
                <a:cs typeface="Source Serif 4" pitchFamily="18" charset="-120"/>
              </a:rPr>
              <a:t>Fases y pasos requeridos en la implementación de Nexus</a:t>
            </a:r>
            <a:endParaRPr lang="en-US" sz="4800" dirty="0"/>
          </a:p>
        </p:txBody>
      </p:sp>
      <p:sp>
        <p:nvSpPr>
          <p:cNvPr id="4" name="Text 2"/>
          <p:cNvSpPr/>
          <p:nvPr/>
        </p:nvSpPr>
        <p:spPr>
          <a:xfrm>
            <a:off x="812767" y="2725139"/>
            <a:ext cx="10883445" cy="345449"/>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FFFFFF"/>
                </a:solidFill>
                <a:latin typeface="DM Sans" pitchFamily="34" charset="0"/>
                <a:ea typeface="DM Sans" pitchFamily="34" charset="-122"/>
                <a:cs typeface="DM Sans" pitchFamily="34" charset="-120"/>
              </a:rPr>
              <a:t>EMPRESA_JOSESAID · Asistente de IA</a:t>
            </a:r>
            <a:endParaRPr lang="en-US" sz="1800" dirty="0"/>
          </a:p>
        </p:txBody>
      </p:sp>
      <p:sp>
        <p:nvSpPr>
          <p:cNvPr id="5" name="Text 3"/>
          <p:cNvSpPr/>
          <p:nvPr/>
        </p:nvSpPr>
        <p:spPr>
          <a:xfrm>
            <a:off x="812767" y="5760751"/>
            <a:ext cx="10883445" cy="309827"/>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FFFFFF"/>
                </a:solidFill>
                <a:latin typeface="DM Sans" pitchFamily="34" charset="0"/>
                <a:ea typeface="DM Sans" pitchFamily="34" charset="-122"/>
                <a:cs typeface="DM Sans" pitchFamily="34" charset="-120"/>
              </a:rPr>
              <a:t>40 pasos · 7 fases · 5 decisiones pendientes</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ph type="title"/>
          </p:nvPr>
        </p:nvSpPr>
        <p:spPr>
          <a:xfrm>
            <a:off x="812767" y="812767"/>
            <a:ext cx="10883445" cy="528315"/>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B3F8B"/>
                </a:solidFill>
                <a:latin typeface="Source Serif 4" pitchFamily="18" charset="0"/>
                <a:ea typeface="Source Serif 4" pitchFamily="18" charset="-122"/>
                <a:cs typeface="Source Serif 4" pitchFamily="18" charset="-120"/>
              </a:rPr>
              <a:t>Resumen en números</a:t>
            </a:r>
            <a:endParaRPr lang="en-US" sz="3600" dirty="0"/>
          </a:p>
        </p:txBody>
      </p:sp>
      <p:sp>
        <p:nvSpPr>
          <p:cNvPr id="3" name="Shape 1"/>
          <p:cNvSpPr/>
          <p:nvPr/>
        </p:nvSpPr>
        <p:spPr>
          <a:xfrm>
            <a:off x="812767" y="1620434"/>
            <a:ext cx="761986" cy="50781"/>
          </a:xfrm>
          <a:prstGeom prst="rect">
            <a:avLst/>
          </a:prstGeom>
          <a:solidFill>
            <a:srgbClr val="C8102E"/>
          </a:solidFill>
          <a:ln/>
        </p:spPr>
      </p:sp>
      <p:sp>
        <p:nvSpPr>
          <p:cNvPr id="4" name="Shape 2"/>
          <p:cNvSpPr/>
          <p:nvPr/>
        </p:nvSpPr>
        <p:spPr>
          <a:xfrm>
            <a:off x="812767" y="1975969"/>
            <a:ext cx="1991403" cy="1660949"/>
          </a:xfrm>
          <a:prstGeom prst="roundRect">
            <a:avLst>
              <a:gd name="adj" fmla="val 6117"/>
            </a:avLst>
          </a:prstGeom>
          <a:solidFill>
            <a:srgbClr val="EEF3FB"/>
          </a:solidFill>
          <a:ln/>
        </p:spPr>
      </p:sp>
      <p:sp>
        <p:nvSpPr>
          <p:cNvPr id="5" name="Text 3"/>
          <p:cNvSpPr/>
          <p:nvPr/>
        </p:nvSpPr>
        <p:spPr>
          <a:xfrm>
            <a:off x="965109" y="2229941"/>
            <a:ext cx="1737519" cy="878750"/>
          </a:xfrm>
          <a:prstGeom prst="rect">
            <a:avLst/>
          </a:prstGeom>
          <a:noFill/>
          <a:ln/>
        </p:spPr>
        <p:txBody>
          <a:bodyPr wrap="square" lIns="0" tIns="0" rIns="0" bIns="0" rtlCol="0" anchor="t">
            <a:normAutofit/>
          </a:bodyPr>
          <a:lstStyle/>
          <a:p>
            <a:pPr algn="l" indent="0" marL="0">
              <a:lnSpc>
                <a:spcPts val="6720"/>
              </a:lnSpc>
              <a:buNone/>
            </a:pPr>
            <a:r>
              <a:rPr lang="en-US" sz="4800" b="1" dirty="0">
                <a:solidFill>
                  <a:srgbClr val="1B3F8B"/>
                </a:solidFill>
                <a:latin typeface="Source Serif 4" pitchFamily="18" charset="0"/>
                <a:ea typeface="Source Serif 4" pitchFamily="18" charset="-122"/>
                <a:cs typeface="Source Serif 4" pitchFamily="18" charset="-120"/>
              </a:rPr>
              <a:t>40</a:t>
            </a:r>
            <a:endParaRPr lang="en-US" sz="4800" dirty="0"/>
          </a:p>
        </p:txBody>
      </p:sp>
      <p:sp>
        <p:nvSpPr>
          <p:cNvPr id="6" name="Text 4"/>
          <p:cNvSpPr/>
          <p:nvPr/>
        </p:nvSpPr>
        <p:spPr>
          <a:xfrm>
            <a:off x="965109" y="3134071"/>
            <a:ext cx="1737519" cy="27427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11111"/>
                </a:solidFill>
                <a:latin typeface="DM Sans" pitchFamily="34" charset="0"/>
                <a:ea typeface="DM Sans" pitchFamily="34" charset="-122"/>
                <a:cs typeface="DM Sans" pitchFamily="34" charset="-120"/>
              </a:rPr>
              <a:t>pasos</a:t>
            </a:r>
            <a:endParaRPr lang="en-US" sz="1400" dirty="0"/>
          </a:p>
        </p:txBody>
      </p:sp>
      <p:sp>
        <p:nvSpPr>
          <p:cNvPr id="7" name="Shape 5"/>
          <p:cNvSpPr/>
          <p:nvPr/>
        </p:nvSpPr>
        <p:spPr>
          <a:xfrm>
            <a:off x="2956512" y="1975969"/>
            <a:ext cx="1991472" cy="1660949"/>
          </a:xfrm>
          <a:prstGeom prst="roundRect">
            <a:avLst>
              <a:gd name="adj" fmla="val 6117"/>
            </a:avLst>
          </a:prstGeom>
          <a:solidFill>
            <a:srgbClr val="EEF3FB"/>
          </a:solidFill>
          <a:ln/>
        </p:spPr>
      </p:sp>
      <p:sp>
        <p:nvSpPr>
          <p:cNvPr id="8" name="Text 6"/>
          <p:cNvSpPr/>
          <p:nvPr/>
        </p:nvSpPr>
        <p:spPr>
          <a:xfrm>
            <a:off x="3108854" y="2229941"/>
            <a:ext cx="1737588" cy="878750"/>
          </a:xfrm>
          <a:prstGeom prst="rect">
            <a:avLst/>
          </a:prstGeom>
          <a:noFill/>
          <a:ln/>
        </p:spPr>
        <p:txBody>
          <a:bodyPr wrap="square" lIns="0" tIns="0" rIns="0" bIns="0" rtlCol="0" anchor="t">
            <a:normAutofit/>
          </a:bodyPr>
          <a:lstStyle/>
          <a:p>
            <a:pPr algn="l" indent="0" marL="0">
              <a:lnSpc>
                <a:spcPts val="6720"/>
              </a:lnSpc>
              <a:buNone/>
            </a:pPr>
            <a:r>
              <a:rPr lang="en-US" sz="4800" b="1" dirty="0">
                <a:solidFill>
                  <a:srgbClr val="1B3F8B"/>
                </a:solidFill>
                <a:latin typeface="Source Serif 4" pitchFamily="18" charset="0"/>
                <a:ea typeface="Source Serif 4" pitchFamily="18" charset="-122"/>
                <a:cs typeface="Source Serif 4" pitchFamily="18" charset="-120"/>
              </a:rPr>
              <a:t>7</a:t>
            </a:r>
            <a:endParaRPr lang="en-US" sz="4800" dirty="0"/>
          </a:p>
        </p:txBody>
      </p:sp>
      <p:sp>
        <p:nvSpPr>
          <p:cNvPr id="9" name="Text 7"/>
          <p:cNvSpPr/>
          <p:nvPr/>
        </p:nvSpPr>
        <p:spPr>
          <a:xfrm>
            <a:off x="3108854" y="3134071"/>
            <a:ext cx="1737588" cy="27427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11111"/>
                </a:solidFill>
                <a:latin typeface="DM Sans" pitchFamily="34" charset="0"/>
                <a:ea typeface="DM Sans" pitchFamily="34" charset="-122"/>
                <a:cs typeface="DM Sans" pitchFamily="34" charset="-120"/>
              </a:rPr>
              <a:t>fases</a:t>
            </a:r>
            <a:endParaRPr lang="en-US" sz="1400" dirty="0"/>
          </a:p>
        </p:txBody>
      </p:sp>
      <p:sp>
        <p:nvSpPr>
          <p:cNvPr id="10" name="Shape 8"/>
          <p:cNvSpPr/>
          <p:nvPr/>
        </p:nvSpPr>
        <p:spPr>
          <a:xfrm>
            <a:off x="5100326" y="1975969"/>
            <a:ext cx="1991403" cy="1660949"/>
          </a:xfrm>
          <a:prstGeom prst="roundRect">
            <a:avLst>
              <a:gd name="adj" fmla="val 6117"/>
            </a:avLst>
          </a:prstGeom>
          <a:solidFill>
            <a:srgbClr val="FBEAEC"/>
          </a:solidFill>
          <a:ln/>
        </p:spPr>
      </p:sp>
      <p:sp>
        <p:nvSpPr>
          <p:cNvPr id="11" name="Text 9"/>
          <p:cNvSpPr/>
          <p:nvPr/>
        </p:nvSpPr>
        <p:spPr>
          <a:xfrm>
            <a:off x="5252668" y="2229941"/>
            <a:ext cx="1737519" cy="878750"/>
          </a:xfrm>
          <a:prstGeom prst="rect">
            <a:avLst/>
          </a:prstGeom>
          <a:noFill/>
          <a:ln/>
        </p:spPr>
        <p:txBody>
          <a:bodyPr wrap="square" lIns="0" tIns="0" rIns="0" bIns="0" rtlCol="0" anchor="t">
            <a:normAutofit/>
          </a:bodyPr>
          <a:lstStyle/>
          <a:p>
            <a:pPr algn="l" indent="0" marL="0">
              <a:lnSpc>
                <a:spcPts val="6720"/>
              </a:lnSpc>
              <a:buNone/>
            </a:pPr>
            <a:r>
              <a:rPr lang="en-US" sz="4800" b="1" dirty="0">
                <a:solidFill>
                  <a:srgbClr val="C8102E"/>
                </a:solidFill>
                <a:latin typeface="Source Serif 4" pitchFamily="18" charset="0"/>
                <a:ea typeface="Source Serif 4" pitchFamily="18" charset="-122"/>
                <a:cs typeface="Source Serif 4" pitchFamily="18" charset="-120"/>
              </a:rPr>
              <a:t>5</a:t>
            </a:r>
            <a:endParaRPr lang="en-US" sz="4800" dirty="0"/>
          </a:p>
        </p:txBody>
      </p:sp>
      <p:sp>
        <p:nvSpPr>
          <p:cNvPr id="12" name="Text 10"/>
          <p:cNvSpPr/>
          <p:nvPr/>
        </p:nvSpPr>
        <p:spPr>
          <a:xfrm>
            <a:off x="5252668" y="3134071"/>
            <a:ext cx="1737519" cy="27427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11111"/>
                </a:solidFill>
                <a:latin typeface="DM Sans" pitchFamily="34" charset="0"/>
                <a:ea typeface="DM Sans" pitchFamily="34" charset="-122"/>
                <a:cs typeface="DM Sans" pitchFamily="34" charset="-120"/>
              </a:rPr>
              <a:t>decisiones</a:t>
            </a:r>
            <a:endParaRPr lang="en-US" sz="1400" dirty="0"/>
          </a:p>
        </p:txBody>
      </p:sp>
      <p:sp>
        <p:nvSpPr>
          <p:cNvPr id="13" name="Shape 11"/>
          <p:cNvSpPr/>
          <p:nvPr/>
        </p:nvSpPr>
        <p:spPr>
          <a:xfrm>
            <a:off x="7244071" y="1975969"/>
            <a:ext cx="1991403" cy="1660949"/>
          </a:xfrm>
          <a:prstGeom prst="roundRect">
            <a:avLst>
              <a:gd name="adj" fmla="val 6117"/>
            </a:avLst>
          </a:prstGeom>
          <a:solidFill>
            <a:srgbClr val="EEF3FB"/>
          </a:solidFill>
          <a:ln/>
        </p:spPr>
      </p:sp>
      <p:sp>
        <p:nvSpPr>
          <p:cNvPr id="14" name="Text 12"/>
          <p:cNvSpPr/>
          <p:nvPr/>
        </p:nvSpPr>
        <p:spPr>
          <a:xfrm>
            <a:off x="7396413" y="2229941"/>
            <a:ext cx="1737519" cy="878750"/>
          </a:xfrm>
          <a:prstGeom prst="rect">
            <a:avLst/>
          </a:prstGeom>
          <a:noFill/>
          <a:ln/>
        </p:spPr>
        <p:txBody>
          <a:bodyPr wrap="square" lIns="0" tIns="0" rIns="0" bIns="0" rtlCol="0" anchor="t">
            <a:normAutofit/>
          </a:bodyPr>
          <a:lstStyle/>
          <a:p>
            <a:pPr algn="l" indent="0" marL="0">
              <a:lnSpc>
                <a:spcPts val="6720"/>
              </a:lnSpc>
              <a:buNone/>
            </a:pPr>
            <a:r>
              <a:rPr lang="en-US" sz="4800" b="1" dirty="0">
                <a:solidFill>
                  <a:srgbClr val="1B3F8B"/>
                </a:solidFill>
                <a:latin typeface="Source Serif 4" pitchFamily="18" charset="0"/>
                <a:ea typeface="Source Serif 4" pitchFamily="18" charset="-122"/>
                <a:cs typeface="Source Serif 4" pitchFamily="18" charset="-120"/>
              </a:rPr>
              <a:t>1</a:t>
            </a:r>
            <a:endParaRPr lang="en-US" sz="4800" dirty="0"/>
          </a:p>
        </p:txBody>
      </p:sp>
      <p:sp>
        <p:nvSpPr>
          <p:cNvPr id="15" name="Text 13"/>
          <p:cNvSpPr/>
          <p:nvPr/>
        </p:nvSpPr>
        <p:spPr>
          <a:xfrm>
            <a:off x="7396413" y="3134071"/>
            <a:ext cx="1737519" cy="27427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11111"/>
                </a:solidFill>
                <a:latin typeface="DM Sans" pitchFamily="34" charset="0"/>
                <a:ea typeface="DM Sans" pitchFamily="34" charset="-122"/>
                <a:cs typeface="DM Sans" pitchFamily="34" charset="-120"/>
              </a:rPr>
              <a:t>módulo común</a:t>
            </a:r>
            <a:endParaRPr lang="en-US" sz="1400" dirty="0"/>
          </a:p>
        </p:txBody>
      </p:sp>
      <p:sp>
        <p:nvSpPr>
          <p:cNvPr id="16" name="Shape 14"/>
          <p:cNvSpPr/>
          <p:nvPr/>
        </p:nvSpPr>
        <p:spPr>
          <a:xfrm>
            <a:off x="9387816" y="1975969"/>
            <a:ext cx="1991403" cy="1660949"/>
          </a:xfrm>
          <a:prstGeom prst="roundRect">
            <a:avLst>
              <a:gd name="adj" fmla="val 6117"/>
            </a:avLst>
          </a:prstGeom>
          <a:solidFill>
            <a:srgbClr val="EEF3FB"/>
          </a:solidFill>
          <a:ln/>
        </p:spPr>
      </p:sp>
      <p:sp>
        <p:nvSpPr>
          <p:cNvPr id="17" name="Text 15"/>
          <p:cNvSpPr/>
          <p:nvPr/>
        </p:nvSpPr>
        <p:spPr>
          <a:xfrm>
            <a:off x="9540158" y="2229941"/>
            <a:ext cx="1737519" cy="878750"/>
          </a:xfrm>
          <a:prstGeom prst="rect">
            <a:avLst/>
          </a:prstGeom>
          <a:noFill/>
          <a:ln/>
        </p:spPr>
        <p:txBody>
          <a:bodyPr wrap="square" lIns="0" tIns="0" rIns="0" bIns="0" rtlCol="0" anchor="t">
            <a:normAutofit/>
          </a:bodyPr>
          <a:lstStyle/>
          <a:p>
            <a:pPr algn="l" indent="0" marL="0">
              <a:lnSpc>
                <a:spcPts val="6720"/>
              </a:lnSpc>
              <a:buNone/>
            </a:pPr>
            <a:r>
              <a:rPr lang="en-US" sz="4800" b="1" dirty="0">
                <a:solidFill>
                  <a:srgbClr val="1B3F8B"/>
                </a:solidFill>
                <a:latin typeface="Source Serif 4" pitchFamily="18" charset="0"/>
                <a:ea typeface="Source Serif 4" pitchFamily="18" charset="-122"/>
                <a:cs typeface="Source Serif 4" pitchFamily="18" charset="-120"/>
              </a:rPr>
              <a:t>1</a:t>
            </a:r>
            <a:endParaRPr lang="en-US" sz="4800" dirty="0"/>
          </a:p>
        </p:txBody>
      </p:sp>
      <p:sp>
        <p:nvSpPr>
          <p:cNvPr id="18" name="Text 16"/>
          <p:cNvSpPr/>
          <p:nvPr/>
        </p:nvSpPr>
        <p:spPr>
          <a:xfrm>
            <a:off x="9540158" y="3134071"/>
            <a:ext cx="1737519" cy="27427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11111"/>
                </a:solidFill>
                <a:latin typeface="DM Sans" pitchFamily="34" charset="0"/>
                <a:ea typeface="DM Sans" pitchFamily="34" charset="-122"/>
                <a:cs typeface="DM Sans" pitchFamily="34" charset="-120"/>
              </a:rPr>
              <a:t>servicio nuevo</a:t>
            </a:r>
            <a:endParaRPr lang="en-US" sz="1400" dirty="0"/>
          </a:p>
        </p:txBody>
      </p:sp>
      <p:sp>
        <p:nvSpPr>
          <p:cNvPr id="19" name="Text 17"/>
          <p:cNvSpPr/>
          <p:nvPr/>
        </p:nvSpPr>
        <p:spPr>
          <a:xfrm>
            <a:off x="812767" y="3941671"/>
            <a:ext cx="11379233" cy="309827"/>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11111"/>
                </a:solidFill>
                <a:latin typeface="DM Sans" pitchFamily="34" charset="0"/>
                <a:ea typeface="DM Sans" pitchFamily="34" charset="-122"/>
                <a:cs typeface="DM Sans" pitchFamily="34" charset="-120"/>
              </a:rPr>
              <a:t>Cada fase termina con pruebas en verde y una demostración. No avanzamos a la siguiente si la anterior no pasa.</a:t>
            </a:r>
            <a:endParaRPr lang="en-US" sz="1600" dirty="0"/>
          </a:p>
        </p:txBody>
      </p:sp>
      <p:sp>
        <p:nvSpPr>
          <p:cNvPr id="20" name="Text 18"/>
          <p:cNvSpPr/>
          <p:nvPr/>
        </p:nvSpPr>
        <p:spPr>
          <a:xfrm>
            <a:off x="812767" y="6238240"/>
            <a:ext cx="1088337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11111"/>
                </a:solidFill>
                <a:latin typeface="DM Sans" pitchFamily="34" charset="0"/>
                <a:ea typeface="DM Sans" pitchFamily="34" charset="-122"/>
                <a:cs typeface="DM Sans" pitchFamily="34" charset="-120"/>
              </a:rPr>
              <a:t>Nexus · Fases y pasos requeridos · 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ph type="title"/>
          </p:nvPr>
        </p:nvSpPr>
        <p:spPr>
          <a:xfrm>
            <a:off x="812767" y="812766"/>
            <a:ext cx="10883445" cy="528315"/>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B3F8B"/>
                </a:solidFill>
                <a:latin typeface="Source Serif 4" pitchFamily="18" charset="0"/>
                <a:ea typeface="Source Serif 4" pitchFamily="18" charset="-122"/>
                <a:cs typeface="Source Serif 4" pitchFamily="18" charset="-120"/>
              </a:rPr>
              <a:t>Mapa de fases</a:t>
            </a:r>
            <a:endParaRPr lang="en-US" sz="3600" dirty="0"/>
          </a:p>
        </p:txBody>
      </p:sp>
      <p:sp>
        <p:nvSpPr>
          <p:cNvPr id="3" name="Shape 1"/>
          <p:cNvSpPr/>
          <p:nvPr/>
        </p:nvSpPr>
        <p:spPr>
          <a:xfrm>
            <a:off x="812767" y="1620434"/>
            <a:ext cx="761986" cy="50781"/>
          </a:xfrm>
          <a:prstGeom prst="rect">
            <a:avLst/>
          </a:prstGeom>
          <a:solidFill>
            <a:srgbClr val="C8102E"/>
          </a:solidFill>
          <a:ln/>
        </p:spPr>
      </p:sp>
      <p:sp>
        <p:nvSpPr>
          <p:cNvPr id="4" name="Shape 2"/>
          <p:cNvSpPr/>
          <p:nvPr/>
        </p:nvSpPr>
        <p:spPr>
          <a:xfrm>
            <a:off x="812767" y="1975968"/>
            <a:ext cx="1422411" cy="1909754"/>
          </a:xfrm>
          <a:prstGeom prst="roundRect">
            <a:avLst>
              <a:gd name="adj" fmla="val 5357"/>
            </a:avLst>
          </a:prstGeom>
          <a:solidFill>
            <a:srgbClr val="1B3F8B"/>
          </a:solidFill>
          <a:ln/>
        </p:spPr>
      </p:sp>
      <p:sp>
        <p:nvSpPr>
          <p:cNvPr id="5" name="Text 3"/>
          <p:cNvSpPr/>
          <p:nvPr/>
        </p:nvSpPr>
        <p:spPr>
          <a:xfrm>
            <a:off x="914328" y="2179160"/>
            <a:ext cx="1270088" cy="523216"/>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FFFFFF"/>
                </a:solidFill>
                <a:latin typeface="Source Serif 4" pitchFamily="18" charset="0"/>
                <a:ea typeface="Source Serif 4" pitchFamily="18" charset="-122"/>
                <a:cs typeface="Source Serif 4" pitchFamily="18" charset="-120"/>
              </a:rPr>
              <a:t>F0</a:t>
            </a:r>
            <a:endParaRPr lang="en-US" sz="2800" dirty="0"/>
          </a:p>
        </p:txBody>
      </p:sp>
      <p:sp>
        <p:nvSpPr>
          <p:cNvPr id="6" name="Text 4"/>
          <p:cNvSpPr/>
          <p:nvPr/>
        </p:nvSpPr>
        <p:spPr>
          <a:xfrm>
            <a:off x="914328" y="2753113"/>
            <a:ext cx="127008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FFFFF"/>
                </a:solidFill>
                <a:latin typeface="DM Sans" pitchFamily="34" charset="0"/>
                <a:ea typeface="DM Sans" pitchFamily="34" charset="-122"/>
                <a:cs typeface="DM Sans" pitchFamily="34" charset="-120"/>
              </a:rPr>
              <a:t>Cimientos</a:t>
            </a:r>
            <a:endParaRPr lang="en-US" sz="1200" dirty="0"/>
          </a:p>
        </p:txBody>
      </p:sp>
      <p:sp>
        <p:nvSpPr>
          <p:cNvPr id="7" name="Text 5"/>
          <p:cNvSpPr/>
          <p:nvPr/>
        </p:nvSpPr>
        <p:spPr>
          <a:xfrm>
            <a:off x="914328" y="3042569"/>
            <a:ext cx="127008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FFFFF"/>
                </a:solidFill>
                <a:latin typeface="DM Sans" pitchFamily="34" charset="0"/>
                <a:ea typeface="DM Sans" pitchFamily="34" charset="-122"/>
                <a:cs typeface="DM Sans" pitchFamily="34" charset="-120"/>
              </a:rPr>
              <a:t>8 pasos</a:t>
            </a:r>
            <a:endParaRPr lang="en-US" sz="1200" dirty="0"/>
          </a:p>
        </p:txBody>
      </p:sp>
      <p:sp>
        <p:nvSpPr>
          <p:cNvPr id="8" name="Shape 6"/>
          <p:cNvSpPr/>
          <p:nvPr/>
        </p:nvSpPr>
        <p:spPr>
          <a:xfrm>
            <a:off x="2336739" y="1975968"/>
            <a:ext cx="1422480" cy="1909754"/>
          </a:xfrm>
          <a:prstGeom prst="roundRect">
            <a:avLst>
              <a:gd name="adj" fmla="val 5357"/>
            </a:avLst>
          </a:prstGeom>
          <a:solidFill>
            <a:srgbClr val="1B3F8B"/>
          </a:solidFill>
          <a:ln/>
        </p:spPr>
      </p:sp>
      <p:sp>
        <p:nvSpPr>
          <p:cNvPr id="9" name="Text 7"/>
          <p:cNvSpPr/>
          <p:nvPr/>
        </p:nvSpPr>
        <p:spPr>
          <a:xfrm>
            <a:off x="2438301" y="2179160"/>
            <a:ext cx="1270157" cy="523216"/>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FFFFFF"/>
                </a:solidFill>
                <a:latin typeface="Source Serif 4" pitchFamily="18" charset="0"/>
                <a:ea typeface="Source Serif 4" pitchFamily="18" charset="-122"/>
                <a:cs typeface="Source Serif 4" pitchFamily="18" charset="-120"/>
              </a:rPr>
              <a:t>F1</a:t>
            </a:r>
            <a:endParaRPr lang="en-US" sz="2800" dirty="0"/>
          </a:p>
        </p:txBody>
      </p:sp>
      <p:sp>
        <p:nvSpPr>
          <p:cNvPr id="10" name="Text 8"/>
          <p:cNvSpPr/>
          <p:nvPr/>
        </p:nvSpPr>
        <p:spPr>
          <a:xfrm>
            <a:off x="2438301" y="2753113"/>
            <a:ext cx="1270157"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FFFFF"/>
                </a:solidFill>
                <a:latin typeface="DM Sans" pitchFamily="34" charset="0"/>
                <a:ea typeface="DM Sans" pitchFamily="34" charset="-122"/>
                <a:cs typeface="DM Sans" pitchFamily="34" charset="-120"/>
              </a:rPr>
              <a:t>Consulta de reportes y clientes</a:t>
            </a:r>
            <a:endParaRPr lang="en-US" sz="1200" dirty="0"/>
          </a:p>
        </p:txBody>
      </p:sp>
      <p:sp>
        <p:nvSpPr>
          <p:cNvPr id="11" name="Text 9"/>
          <p:cNvSpPr/>
          <p:nvPr/>
        </p:nvSpPr>
        <p:spPr>
          <a:xfrm>
            <a:off x="2438301" y="3469210"/>
            <a:ext cx="127015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FFFFF"/>
                </a:solidFill>
                <a:latin typeface="DM Sans" pitchFamily="34" charset="0"/>
                <a:ea typeface="DM Sans" pitchFamily="34" charset="-122"/>
                <a:cs typeface="DM Sans" pitchFamily="34" charset="-120"/>
              </a:rPr>
              <a:t>14 pasos</a:t>
            </a:r>
            <a:endParaRPr lang="en-US" sz="1200" dirty="0"/>
          </a:p>
        </p:txBody>
      </p:sp>
      <p:sp>
        <p:nvSpPr>
          <p:cNvPr id="12" name="Shape 10"/>
          <p:cNvSpPr/>
          <p:nvPr/>
        </p:nvSpPr>
        <p:spPr>
          <a:xfrm>
            <a:off x="3860781" y="1975968"/>
            <a:ext cx="1422411" cy="1909754"/>
          </a:xfrm>
          <a:prstGeom prst="roundRect">
            <a:avLst>
              <a:gd name="adj" fmla="val 5357"/>
            </a:avLst>
          </a:prstGeom>
          <a:solidFill>
            <a:srgbClr val="1B3F8B"/>
          </a:solidFill>
          <a:ln/>
        </p:spPr>
      </p:sp>
      <p:sp>
        <p:nvSpPr>
          <p:cNvPr id="13" name="Text 11"/>
          <p:cNvSpPr/>
          <p:nvPr/>
        </p:nvSpPr>
        <p:spPr>
          <a:xfrm>
            <a:off x="3962342" y="2179160"/>
            <a:ext cx="1270088" cy="523216"/>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FFFFFF"/>
                </a:solidFill>
                <a:latin typeface="Source Serif 4" pitchFamily="18" charset="0"/>
                <a:ea typeface="Source Serif 4" pitchFamily="18" charset="-122"/>
                <a:cs typeface="Source Serif 4" pitchFamily="18" charset="-120"/>
              </a:rPr>
              <a:t>F2</a:t>
            </a:r>
            <a:endParaRPr lang="en-US" sz="2800" dirty="0"/>
          </a:p>
        </p:txBody>
      </p:sp>
      <p:sp>
        <p:nvSpPr>
          <p:cNvPr id="14" name="Text 12"/>
          <p:cNvSpPr/>
          <p:nvPr/>
        </p:nvSpPr>
        <p:spPr>
          <a:xfrm>
            <a:off x="3962342" y="2753113"/>
            <a:ext cx="127008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FFFFF"/>
                </a:solidFill>
                <a:latin typeface="DM Sans" pitchFamily="34" charset="0"/>
                <a:ea typeface="DM Sans" pitchFamily="34" charset="-122"/>
                <a:cs typeface="DM Sans" pitchFamily="34" charset="-120"/>
              </a:rPr>
              <a:t>RAG de compras</a:t>
            </a:r>
            <a:endParaRPr lang="en-US" sz="1200" dirty="0"/>
          </a:p>
        </p:txBody>
      </p:sp>
      <p:sp>
        <p:nvSpPr>
          <p:cNvPr id="15" name="Text 13"/>
          <p:cNvSpPr/>
          <p:nvPr/>
        </p:nvSpPr>
        <p:spPr>
          <a:xfrm>
            <a:off x="3962342" y="3042569"/>
            <a:ext cx="127008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FFFFF"/>
                </a:solidFill>
                <a:latin typeface="DM Sans" pitchFamily="34" charset="0"/>
                <a:ea typeface="DM Sans" pitchFamily="34" charset="-122"/>
                <a:cs typeface="DM Sans" pitchFamily="34" charset="-120"/>
              </a:rPr>
              <a:t>6 pasos</a:t>
            </a:r>
            <a:endParaRPr lang="en-US" sz="1200" dirty="0"/>
          </a:p>
        </p:txBody>
      </p:sp>
      <p:sp>
        <p:nvSpPr>
          <p:cNvPr id="16" name="Shape 14"/>
          <p:cNvSpPr/>
          <p:nvPr/>
        </p:nvSpPr>
        <p:spPr>
          <a:xfrm>
            <a:off x="5384753" y="1975968"/>
            <a:ext cx="1422480" cy="1909754"/>
          </a:xfrm>
          <a:prstGeom prst="roundRect">
            <a:avLst>
              <a:gd name="adj" fmla="val 5357"/>
            </a:avLst>
          </a:prstGeom>
          <a:solidFill>
            <a:srgbClr val="1B3F8B"/>
          </a:solidFill>
          <a:ln/>
        </p:spPr>
      </p:sp>
      <p:sp>
        <p:nvSpPr>
          <p:cNvPr id="17" name="Text 15"/>
          <p:cNvSpPr/>
          <p:nvPr/>
        </p:nvSpPr>
        <p:spPr>
          <a:xfrm>
            <a:off x="5486314" y="2179160"/>
            <a:ext cx="1270157" cy="523216"/>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FFFFFF"/>
                </a:solidFill>
                <a:latin typeface="Source Serif 4" pitchFamily="18" charset="0"/>
                <a:ea typeface="Source Serif 4" pitchFamily="18" charset="-122"/>
                <a:cs typeface="Source Serif 4" pitchFamily="18" charset="-120"/>
              </a:rPr>
              <a:t>F3</a:t>
            </a:r>
            <a:endParaRPr lang="en-US" sz="2800" dirty="0"/>
          </a:p>
        </p:txBody>
      </p:sp>
      <p:sp>
        <p:nvSpPr>
          <p:cNvPr id="18" name="Text 16"/>
          <p:cNvSpPr/>
          <p:nvPr/>
        </p:nvSpPr>
        <p:spPr>
          <a:xfrm>
            <a:off x="5486314" y="2753113"/>
            <a:ext cx="1270157"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FFFFF"/>
                </a:solidFill>
                <a:latin typeface="DM Sans" pitchFamily="34" charset="0"/>
                <a:ea typeface="DM Sans" pitchFamily="34" charset="-122"/>
                <a:cs typeface="DM Sans" pitchFamily="34" charset="-120"/>
              </a:rPr>
              <a:t>Cuentas contables</a:t>
            </a:r>
            <a:endParaRPr lang="en-US" sz="1200" dirty="0"/>
          </a:p>
        </p:txBody>
      </p:sp>
      <p:sp>
        <p:nvSpPr>
          <p:cNvPr id="19" name="Text 17"/>
          <p:cNvSpPr/>
          <p:nvPr/>
        </p:nvSpPr>
        <p:spPr>
          <a:xfrm>
            <a:off x="5486314" y="3255890"/>
            <a:ext cx="127015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FFFFF"/>
                </a:solidFill>
                <a:latin typeface="DM Sans" pitchFamily="34" charset="0"/>
                <a:ea typeface="DM Sans" pitchFamily="34" charset="-122"/>
                <a:cs typeface="DM Sans" pitchFamily="34" charset="-120"/>
              </a:rPr>
              <a:t>3 pasos</a:t>
            </a:r>
            <a:endParaRPr lang="en-US" sz="1200" dirty="0"/>
          </a:p>
        </p:txBody>
      </p:sp>
      <p:sp>
        <p:nvSpPr>
          <p:cNvPr id="20" name="Shape 18"/>
          <p:cNvSpPr/>
          <p:nvPr/>
        </p:nvSpPr>
        <p:spPr>
          <a:xfrm>
            <a:off x="6908795" y="1975968"/>
            <a:ext cx="1422411" cy="1909754"/>
          </a:xfrm>
          <a:prstGeom prst="roundRect">
            <a:avLst>
              <a:gd name="adj" fmla="val 5357"/>
            </a:avLst>
          </a:prstGeom>
          <a:solidFill>
            <a:srgbClr val="1B3F8B"/>
          </a:solidFill>
          <a:ln/>
        </p:spPr>
      </p:sp>
      <p:sp>
        <p:nvSpPr>
          <p:cNvPr id="21" name="Text 19"/>
          <p:cNvSpPr/>
          <p:nvPr/>
        </p:nvSpPr>
        <p:spPr>
          <a:xfrm>
            <a:off x="7010356" y="2179160"/>
            <a:ext cx="1270088" cy="523216"/>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FFFFFF"/>
                </a:solidFill>
                <a:latin typeface="Source Serif 4" pitchFamily="18" charset="0"/>
                <a:ea typeface="Source Serif 4" pitchFamily="18" charset="-122"/>
                <a:cs typeface="Source Serif 4" pitchFamily="18" charset="-120"/>
              </a:rPr>
              <a:t>F4</a:t>
            </a:r>
            <a:endParaRPr lang="en-US" sz="2800" dirty="0"/>
          </a:p>
        </p:txBody>
      </p:sp>
      <p:sp>
        <p:nvSpPr>
          <p:cNvPr id="22" name="Text 20"/>
          <p:cNvSpPr/>
          <p:nvPr/>
        </p:nvSpPr>
        <p:spPr>
          <a:xfrm>
            <a:off x="7010356" y="2753113"/>
            <a:ext cx="127008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FFFFF"/>
                </a:solidFill>
                <a:latin typeface="DM Sans" pitchFamily="34" charset="0"/>
                <a:ea typeface="DM Sans" pitchFamily="34" charset="-122"/>
                <a:cs typeface="DM Sans" pitchFamily="34" charset="-120"/>
              </a:rPr>
              <a:t>Servidor MCP</a:t>
            </a:r>
            <a:endParaRPr lang="en-US" sz="1200" dirty="0"/>
          </a:p>
        </p:txBody>
      </p:sp>
      <p:sp>
        <p:nvSpPr>
          <p:cNvPr id="23" name="Text 21"/>
          <p:cNvSpPr/>
          <p:nvPr/>
        </p:nvSpPr>
        <p:spPr>
          <a:xfrm>
            <a:off x="7010356" y="3042569"/>
            <a:ext cx="127008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FFFFF"/>
                </a:solidFill>
                <a:latin typeface="DM Sans" pitchFamily="34" charset="0"/>
                <a:ea typeface="DM Sans" pitchFamily="34" charset="-122"/>
                <a:cs typeface="DM Sans" pitchFamily="34" charset="-120"/>
              </a:rPr>
              <a:t>3 pasos</a:t>
            </a:r>
            <a:endParaRPr lang="en-US" sz="1200" dirty="0"/>
          </a:p>
        </p:txBody>
      </p:sp>
      <p:sp>
        <p:nvSpPr>
          <p:cNvPr id="24" name="Shape 22"/>
          <p:cNvSpPr/>
          <p:nvPr/>
        </p:nvSpPr>
        <p:spPr>
          <a:xfrm>
            <a:off x="8432767" y="1975968"/>
            <a:ext cx="1422480" cy="1909754"/>
          </a:xfrm>
          <a:prstGeom prst="roundRect">
            <a:avLst>
              <a:gd name="adj" fmla="val 5357"/>
            </a:avLst>
          </a:prstGeom>
          <a:solidFill>
            <a:srgbClr val="1B3F8B"/>
          </a:solidFill>
          <a:ln/>
        </p:spPr>
      </p:sp>
      <p:sp>
        <p:nvSpPr>
          <p:cNvPr id="25" name="Text 23"/>
          <p:cNvSpPr/>
          <p:nvPr/>
        </p:nvSpPr>
        <p:spPr>
          <a:xfrm>
            <a:off x="8534328" y="2179160"/>
            <a:ext cx="1270157" cy="523216"/>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FFFFFF"/>
                </a:solidFill>
                <a:latin typeface="Source Serif 4" pitchFamily="18" charset="0"/>
                <a:ea typeface="Source Serif 4" pitchFamily="18" charset="-122"/>
                <a:cs typeface="Source Serif 4" pitchFamily="18" charset="-120"/>
              </a:rPr>
              <a:t>F5</a:t>
            </a:r>
            <a:endParaRPr lang="en-US" sz="2800" dirty="0"/>
          </a:p>
        </p:txBody>
      </p:sp>
      <p:sp>
        <p:nvSpPr>
          <p:cNvPr id="26" name="Text 24"/>
          <p:cNvSpPr/>
          <p:nvPr/>
        </p:nvSpPr>
        <p:spPr>
          <a:xfrm>
            <a:off x="8534328" y="2753113"/>
            <a:ext cx="1270157"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FFFFF"/>
                </a:solidFill>
                <a:latin typeface="DM Sans" pitchFamily="34" charset="0"/>
                <a:ea typeface="DM Sans" pitchFamily="34" charset="-122"/>
                <a:cs typeface="DM Sans" pitchFamily="34" charset="-120"/>
              </a:rPr>
              <a:t>Agentes (opcional)</a:t>
            </a:r>
            <a:endParaRPr lang="en-US" sz="1200" dirty="0"/>
          </a:p>
        </p:txBody>
      </p:sp>
      <p:sp>
        <p:nvSpPr>
          <p:cNvPr id="27" name="Text 25"/>
          <p:cNvSpPr/>
          <p:nvPr/>
        </p:nvSpPr>
        <p:spPr>
          <a:xfrm>
            <a:off x="8534328" y="3255890"/>
            <a:ext cx="127015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FFFFF"/>
                </a:solidFill>
                <a:latin typeface="DM Sans" pitchFamily="34" charset="0"/>
                <a:ea typeface="DM Sans" pitchFamily="34" charset="-122"/>
                <a:cs typeface="DM Sans" pitchFamily="34" charset="-120"/>
              </a:rPr>
              <a:t>2 pasos</a:t>
            </a:r>
            <a:endParaRPr lang="en-US" sz="1200" dirty="0"/>
          </a:p>
        </p:txBody>
      </p:sp>
      <p:sp>
        <p:nvSpPr>
          <p:cNvPr id="28" name="Shape 26"/>
          <p:cNvSpPr/>
          <p:nvPr/>
        </p:nvSpPr>
        <p:spPr>
          <a:xfrm>
            <a:off x="9956808" y="1975968"/>
            <a:ext cx="1422411" cy="1909754"/>
          </a:xfrm>
          <a:prstGeom prst="roundRect">
            <a:avLst>
              <a:gd name="adj" fmla="val 5357"/>
            </a:avLst>
          </a:prstGeom>
          <a:solidFill>
            <a:srgbClr val="1B3F8B"/>
          </a:solidFill>
          <a:ln/>
        </p:spPr>
      </p:sp>
      <p:sp>
        <p:nvSpPr>
          <p:cNvPr id="29" name="Text 27"/>
          <p:cNvSpPr/>
          <p:nvPr/>
        </p:nvSpPr>
        <p:spPr>
          <a:xfrm>
            <a:off x="10058369" y="2179160"/>
            <a:ext cx="1270088" cy="523216"/>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FFFFFF"/>
                </a:solidFill>
                <a:latin typeface="Source Serif 4" pitchFamily="18" charset="0"/>
                <a:ea typeface="Source Serif 4" pitchFamily="18" charset="-122"/>
                <a:cs typeface="Source Serif 4" pitchFamily="18" charset="-120"/>
              </a:rPr>
              <a:t>F6</a:t>
            </a:r>
            <a:endParaRPr lang="en-US" sz="2800" dirty="0"/>
          </a:p>
        </p:txBody>
      </p:sp>
      <p:sp>
        <p:nvSpPr>
          <p:cNvPr id="30" name="Text 28"/>
          <p:cNvSpPr/>
          <p:nvPr/>
        </p:nvSpPr>
        <p:spPr>
          <a:xfrm>
            <a:off x="10058369" y="2753113"/>
            <a:ext cx="127008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FFFFF"/>
                </a:solidFill>
                <a:latin typeface="DM Sans" pitchFamily="34" charset="0"/>
                <a:ea typeface="DM Sans" pitchFamily="34" charset="-122"/>
                <a:cs typeface="DM Sans" pitchFamily="34" charset="-120"/>
              </a:rPr>
              <a:t>Interfaz</a:t>
            </a:r>
            <a:endParaRPr lang="en-US" sz="1200" dirty="0"/>
          </a:p>
        </p:txBody>
      </p:sp>
      <p:sp>
        <p:nvSpPr>
          <p:cNvPr id="31" name="Text 29"/>
          <p:cNvSpPr/>
          <p:nvPr/>
        </p:nvSpPr>
        <p:spPr>
          <a:xfrm>
            <a:off x="10058369" y="3042569"/>
            <a:ext cx="127008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FFFFF"/>
                </a:solidFill>
                <a:latin typeface="DM Sans" pitchFamily="34" charset="0"/>
                <a:ea typeface="DM Sans" pitchFamily="34" charset="-122"/>
                <a:cs typeface="DM Sans" pitchFamily="34" charset="-120"/>
              </a:rPr>
              <a:t>4 pasos</a:t>
            </a:r>
            <a:endParaRPr lang="en-US" sz="1200" dirty="0"/>
          </a:p>
        </p:txBody>
      </p:sp>
      <p:sp>
        <p:nvSpPr>
          <p:cNvPr id="32" name="Shape 30"/>
          <p:cNvSpPr/>
          <p:nvPr/>
        </p:nvSpPr>
        <p:spPr>
          <a:xfrm>
            <a:off x="812767" y="4238707"/>
            <a:ext cx="152342" cy="152342"/>
          </a:xfrm>
          <a:prstGeom prst="roundRect">
            <a:avLst>
              <a:gd name="adj" fmla="val 16673"/>
            </a:avLst>
          </a:prstGeom>
          <a:solidFill>
            <a:srgbClr val="C8102E"/>
          </a:solidFill>
          <a:ln/>
        </p:spPr>
      </p:sp>
      <p:sp>
        <p:nvSpPr>
          <p:cNvPr id="33" name="Text 31"/>
          <p:cNvSpPr/>
          <p:nvPr/>
        </p:nvSpPr>
        <p:spPr>
          <a:xfrm>
            <a:off x="1117451" y="4190476"/>
            <a:ext cx="5187900" cy="27427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11111"/>
                </a:solidFill>
                <a:latin typeface="DM Sans" pitchFamily="34" charset="0"/>
                <a:ea typeface="DM Sans" pitchFamily="34" charset="-122"/>
                <a:cs typeface="DM Sans" pitchFamily="34" charset="-120"/>
              </a:rPr>
              <a:t>Requiere una decisión tuya antes de empezar la fase</a:t>
            </a:r>
            <a:endParaRPr lang="en-US" sz="1400" dirty="0"/>
          </a:p>
        </p:txBody>
      </p:sp>
      <p:sp>
        <p:nvSpPr>
          <p:cNvPr id="34" name="Text 32"/>
          <p:cNvSpPr/>
          <p:nvPr/>
        </p:nvSpPr>
        <p:spPr>
          <a:xfrm>
            <a:off x="812767" y="4744103"/>
            <a:ext cx="10883445" cy="309827"/>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11111"/>
                </a:solidFill>
                <a:latin typeface="DM Sans" pitchFamily="34" charset="0"/>
                <a:ea typeface="DM Sans" pitchFamily="34" charset="-122"/>
                <a:cs typeface="DM Sans" pitchFamily="34" charset="-120"/>
              </a:rPr>
              <a:t>8 + 14 + 6 + 3 + 3 + 2 + 4 = 40 pasos. Las fases 0, 1, 2 y 6 tienen una decisión que las bloquea.</a:t>
            </a:r>
            <a:endParaRPr lang="en-US" sz="1600" dirty="0"/>
          </a:p>
        </p:txBody>
      </p:sp>
      <p:sp>
        <p:nvSpPr>
          <p:cNvPr id="35" name="Text 33"/>
          <p:cNvSpPr/>
          <p:nvPr/>
        </p:nvSpPr>
        <p:spPr>
          <a:xfrm>
            <a:off x="812767" y="6238241"/>
            <a:ext cx="1088337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11111"/>
                </a:solidFill>
                <a:latin typeface="DM Sans" pitchFamily="34" charset="0"/>
                <a:ea typeface="DM Sans" pitchFamily="34" charset="-122"/>
                <a:cs typeface="DM Sans" pitchFamily="34" charset="-120"/>
              </a:rPr>
              <a:t>Nexus · Fases y pasos requeridos · 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ph type="title"/>
          </p:nvPr>
        </p:nvSpPr>
        <p:spPr>
          <a:xfrm>
            <a:off x="812767" y="812766"/>
            <a:ext cx="10883445" cy="472367"/>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B3F8B"/>
                </a:solidFill>
                <a:latin typeface="Source Serif 4" pitchFamily="18" charset="0"/>
                <a:ea typeface="Source Serif 4" pitchFamily="18" charset="-122"/>
                <a:cs typeface="Source Serif 4" pitchFamily="18" charset="-120"/>
              </a:rPr>
              <a:t>Fase 0 · Cimientos (nexus-comun)</a:t>
            </a:r>
            <a:endParaRPr lang="en-US" sz="3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21586" y="1471744"/>
          <a:ext cx="10557632" cy="2959199"/>
        </p:xfrm>
        <a:graphic>
          <a:graphicData uri="http://schemas.openxmlformats.org/drawingml/2006/table">
            <a:tbl>
              <a:tblPr/>
              <a:tblGrid>
                <a:gridCol w="844611"/>
                <a:gridCol w="5912274"/>
                <a:gridCol w="3800748"/>
              </a:tblGrid>
              <a:tr h="328800">
                <a:tc>
                  <a:txBody>
                    <a:bodyPr/>
                    <a:lstStyle/>
                    <a:p>
                      <a:pPr indent="0" marL="0">
                        <a:lnSpc>
                          <a:spcPts val="1680"/>
                        </a:lnSpc>
                        <a:buNone/>
                      </a:pPr>
                      <a:r>
                        <a:rPr lang="en-US" sz="1200" b="1" dirty="0">
                          <a:solidFill>
                            <a:srgbClr val="FFFFFF"/>
                          </a:solidFill>
                          <a:latin typeface="DM Sans" pitchFamily="34" charset="0"/>
                          <a:ea typeface="DM Sans" pitchFamily="34" charset="-122"/>
                          <a:cs typeface="DM Sans" pitchFamily="34" charset="-120"/>
                        </a:rPr>
                        <a:t>#</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19367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93671"/>
                      </a:solidFill>
                      <a:prstDash val="solid"/>
                      <a:round/>
                      <a:headEnd type="none" w="med" len="med"/>
                      <a:tailEnd type="none" w="med" len="med"/>
                    </a:lnB>
                    <a:solidFill>
                      <a:srgbClr val="1B3F8B"/>
                    </a:solidFill>
                  </a:tcPr>
                </a:tc>
                <a:tc>
                  <a:txBody>
                    <a:bodyPr/>
                    <a:lstStyle/>
                    <a:p>
                      <a:pPr indent="0" marL="0">
                        <a:lnSpc>
                          <a:spcPts val="1680"/>
                        </a:lnSpc>
                        <a:buNone/>
                      </a:pPr>
                      <a:r>
                        <a:rPr lang="en-US" sz="1200" b="1" dirty="0">
                          <a:solidFill>
                            <a:srgbClr val="FFFFFF"/>
                          </a:solidFill>
                          <a:latin typeface="DM Sans" pitchFamily="34" charset="0"/>
                          <a:ea typeface="DM Sans" pitchFamily="34" charset="-122"/>
                          <a:cs typeface="DM Sans" pitchFamily="34" charset="-120"/>
                        </a:rPr>
                        <a:t>Paso</a:t>
                      </a:r>
                      <a:endParaRPr lang="en-US" sz="1200" dirty="0">
                        <a:latin typeface="DM Sans" charset="0"/>
                        <a:ea typeface="DM Sans" charset="0"/>
                        <a:cs typeface="DM Sans" charset="0"/>
                      </a:endParaRPr>
                    </a:p>
                  </a:txBody>
                  <a:tcPr marL="53340" marR="53340" marT="53340" marB="53340" anchor="t">
                    <a:lnL w="12700" cap="flat" cmpd="sng" algn="ctr">
                      <a:solidFill>
                        <a:srgbClr val="193671"/>
                      </a:solidFill>
                      <a:prstDash val="solid"/>
                      <a:round/>
                      <a:headEnd type="none" w="med" len="med"/>
                      <a:tailEnd type="none" w="med" len="med"/>
                    </a:lnL>
                    <a:lnR w="12700" cap="flat" cmpd="sng" algn="ctr">
                      <a:solidFill>
                        <a:srgbClr val="19367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93671"/>
                      </a:solidFill>
                      <a:prstDash val="solid"/>
                      <a:round/>
                      <a:headEnd type="none" w="med" len="med"/>
                      <a:tailEnd type="none" w="med" len="med"/>
                    </a:lnB>
                    <a:solidFill>
                      <a:srgbClr val="1B3F8B"/>
                    </a:solidFill>
                  </a:tcPr>
                </a:tc>
                <a:tc>
                  <a:txBody>
                    <a:bodyPr/>
                    <a:lstStyle/>
                    <a:p>
                      <a:pPr indent="0" marL="0">
                        <a:lnSpc>
                          <a:spcPts val="1680"/>
                        </a:lnSpc>
                        <a:buNone/>
                      </a:pPr>
                      <a:r>
                        <a:rPr lang="en-US" sz="1200" b="1" dirty="0">
                          <a:solidFill>
                            <a:srgbClr val="FFFFFF"/>
                          </a:solidFill>
                          <a:latin typeface="DM Sans" pitchFamily="34" charset="0"/>
                          <a:ea typeface="DM Sans" pitchFamily="34" charset="-122"/>
                          <a:cs typeface="DM Sans" pitchFamily="34" charset="-120"/>
                        </a:rPr>
                        <a:t>Resultado</a:t>
                      </a:r>
                      <a:endParaRPr lang="en-US" sz="1200" dirty="0">
                        <a:latin typeface="DM Sans" charset="0"/>
                        <a:ea typeface="DM Sans" charset="0"/>
                        <a:cs typeface="DM Sans" charset="0"/>
                      </a:endParaRPr>
                    </a:p>
                  </a:txBody>
                  <a:tcPr marL="53340" marR="53340" marT="53340" marB="53340" anchor="t">
                    <a:lnL w="12700" cap="flat" cmpd="sng" algn="ctr">
                      <a:solidFill>
                        <a:srgbClr val="193671"/>
                      </a:solidFill>
                      <a:prstDash val="solid"/>
                      <a:round/>
                      <a:headEnd type="none" w="med" len="med"/>
                      <a:tailEnd type="none" w="med" len="med"/>
                    </a:lnL>
                    <a:lnR w="12700" cap="flat" cmpd="sng" algn="ctr">
                      <a:solidFill>
                        <a:srgbClr val="19367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93671"/>
                      </a:solidFill>
                      <a:prstDash val="solid"/>
                      <a:round/>
                      <a:headEnd type="none" w="med" len="med"/>
                      <a:tailEnd type="none" w="med" len="med"/>
                    </a:lnB>
                    <a:solidFill>
                      <a:srgbClr val="1B3F8B"/>
                    </a:solidFill>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1</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193671"/>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Confirmar en el BOM la versión de Spring AI compatible con Spring Boot 4.1.2</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193671"/>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Versión confirmada</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193671"/>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2</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Crear el módulo Maven nexus-comun</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Módulo base</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3</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Filtro de datos sensibles como advisor: RFC, correo, teléfono y cuentas</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Redacción antes del modelo</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4</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Pruebas del filtro con casos reales y falsos positivos</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Filtro verificado</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5</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Registro de tokens y costo con Micrometer</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Medición desde el día 1</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6</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Prompts versionados en resources</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Prompts tratados como código</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7</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Casos de evaluación y su ejecutor</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Línea base de calidad</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8</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Agregar nexus a ejecutar-pruebas.sh y al compose de la raíz</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Pruebas y compose listos</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bl>
          </a:graphicData>
        </a:graphic>
      </p:graphicFrame>
      <p:sp>
        <p:nvSpPr>
          <p:cNvPr id="4" name="Shape 1"/>
          <p:cNvSpPr/>
          <p:nvPr/>
        </p:nvSpPr>
        <p:spPr>
          <a:xfrm>
            <a:off x="812767" y="4682367"/>
            <a:ext cx="152342" cy="152342"/>
          </a:xfrm>
          <a:prstGeom prst="roundRect">
            <a:avLst>
              <a:gd name="adj" fmla="val 16673"/>
            </a:avLst>
          </a:prstGeom>
          <a:solidFill>
            <a:srgbClr val="C8102E"/>
          </a:solidFill>
          <a:ln/>
        </p:spPr>
      </p:sp>
      <p:sp>
        <p:nvSpPr>
          <p:cNvPr id="5" name="Text 2"/>
          <p:cNvSpPr/>
          <p:nvPr/>
        </p:nvSpPr>
        <p:spPr>
          <a:xfrm>
            <a:off x="1117451" y="4634136"/>
            <a:ext cx="7009970" cy="27427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11111"/>
                </a:solidFill>
                <a:latin typeface="DM Sans" pitchFamily="34" charset="0"/>
                <a:ea typeface="DM Sans" pitchFamily="34" charset="-122"/>
                <a:cs typeface="DM Sans" pitchFamily="34" charset="-120"/>
              </a:rPr>
              <a:t>Decisión tuya: proveedor de modelo y si se permiten datos redactados</a:t>
            </a:r>
            <a:endParaRPr lang="en-US" sz="1400" dirty="0"/>
          </a:p>
        </p:txBody>
      </p:sp>
      <p:sp>
        <p:nvSpPr>
          <p:cNvPr id="6" name="Text 3"/>
          <p:cNvSpPr/>
          <p:nvPr/>
        </p:nvSpPr>
        <p:spPr>
          <a:xfrm>
            <a:off x="812767" y="6238241"/>
            <a:ext cx="1088337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11111"/>
                </a:solidFill>
                <a:latin typeface="DM Sans" pitchFamily="34" charset="0"/>
                <a:ea typeface="DM Sans" pitchFamily="34" charset="-122"/>
                <a:cs typeface="DM Sans" pitchFamily="34" charset="-120"/>
              </a:rPr>
              <a:t>Nexus · Fases y pasos requeridos · 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ph type="title"/>
          </p:nvPr>
        </p:nvSpPr>
        <p:spPr>
          <a:xfrm>
            <a:off x="812767" y="812766"/>
            <a:ext cx="10883445" cy="472367"/>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B3F8B"/>
                </a:solidFill>
                <a:latin typeface="Source Serif 4" pitchFamily="18" charset="0"/>
                <a:ea typeface="Source Serif 4" pitchFamily="18" charset="-122"/>
                <a:cs typeface="Source Serif 4" pitchFamily="18" charset="-120"/>
              </a:rPr>
              <a:t>Fase 1 · nexus-ms (pasos 9 a 15)</a:t>
            </a:r>
            <a:endParaRPr lang="en-US" sz="3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21586" y="1471744"/>
          <a:ext cx="10557632" cy="2630399"/>
        </p:xfrm>
        <a:graphic>
          <a:graphicData uri="http://schemas.openxmlformats.org/drawingml/2006/table">
            <a:tbl>
              <a:tblPr/>
              <a:tblGrid>
                <a:gridCol w="844611"/>
                <a:gridCol w="5912274"/>
                <a:gridCol w="3800748"/>
              </a:tblGrid>
              <a:tr h="328800">
                <a:tc>
                  <a:txBody>
                    <a:bodyPr/>
                    <a:lstStyle/>
                    <a:p>
                      <a:pPr indent="0" marL="0">
                        <a:lnSpc>
                          <a:spcPts val="1680"/>
                        </a:lnSpc>
                        <a:buNone/>
                      </a:pPr>
                      <a:r>
                        <a:rPr lang="en-US" sz="1200" b="1" dirty="0">
                          <a:solidFill>
                            <a:srgbClr val="FFFFFF"/>
                          </a:solidFill>
                          <a:latin typeface="DM Sans" pitchFamily="34" charset="0"/>
                          <a:ea typeface="DM Sans" pitchFamily="34" charset="-122"/>
                          <a:cs typeface="DM Sans" pitchFamily="34" charset="-120"/>
                        </a:rPr>
                        <a:t>#</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19367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93671"/>
                      </a:solidFill>
                      <a:prstDash val="solid"/>
                      <a:round/>
                      <a:headEnd type="none" w="med" len="med"/>
                      <a:tailEnd type="none" w="med" len="med"/>
                    </a:lnB>
                    <a:solidFill>
                      <a:srgbClr val="1B3F8B"/>
                    </a:solidFill>
                  </a:tcPr>
                </a:tc>
                <a:tc>
                  <a:txBody>
                    <a:bodyPr/>
                    <a:lstStyle/>
                    <a:p>
                      <a:pPr indent="0" marL="0">
                        <a:lnSpc>
                          <a:spcPts val="1680"/>
                        </a:lnSpc>
                        <a:buNone/>
                      </a:pPr>
                      <a:r>
                        <a:rPr lang="en-US" sz="1200" b="1" dirty="0">
                          <a:solidFill>
                            <a:srgbClr val="FFFFFF"/>
                          </a:solidFill>
                          <a:latin typeface="DM Sans" pitchFamily="34" charset="0"/>
                          <a:ea typeface="DM Sans" pitchFamily="34" charset="-122"/>
                          <a:cs typeface="DM Sans" pitchFamily="34" charset="-120"/>
                        </a:rPr>
                        <a:t>Paso</a:t>
                      </a:r>
                      <a:endParaRPr lang="en-US" sz="1200" dirty="0">
                        <a:latin typeface="DM Sans" charset="0"/>
                        <a:ea typeface="DM Sans" charset="0"/>
                        <a:cs typeface="DM Sans" charset="0"/>
                      </a:endParaRPr>
                    </a:p>
                  </a:txBody>
                  <a:tcPr marL="53340" marR="53340" marT="53340" marB="53340" anchor="t">
                    <a:lnL w="12700" cap="flat" cmpd="sng" algn="ctr">
                      <a:solidFill>
                        <a:srgbClr val="193671"/>
                      </a:solidFill>
                      <a:prstDash val="solid"/>
                      <a:round/>
                      <a:headEnd type="none" w="med" len="med"/>
                      <a:tailEnd type="none" w="med" len="med"/>
                    </a:lnL>
                    <a:lnR w="12700" cap="flat" cmpd="sng" algn="ctr">
                      <a:solidFill>
                        <a:srgbClr val="19367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93671"/>
                      </a:solidFill>
                      <a:prstDash val="solid"/>
                      <a:round/>
                      <a:headEnd type="none" w="med" len="med"/>
                      <a:tailEnd type="none" w="med" len="med"/>
                    </a:lnB>
                    <a:solidFill>
                      <a:srgbClr val="1B3F8B"/>
                    </a:solidFill>
                  </a:tcPr>
                </a:tc>
                <a:tc>
                  <a:txBody>
                    <a:bodyPr/>
                    <a:lstStyle/>
                    <a:p>
                      <a:pPr indent="0" marL="0">
                        <a:lnSpc>
                          <a:spcPts val="1680"/>
                        </a:lnSpc>
                        <a:buNone/>
                      </a:pPr>
                      <a:r>
                        <a:rPr lang="en-US" sz="1200" b="1" dirty="0">
                          <a:solidFill>
                            <a:srgbClr val="FFFFFF"/>
                          </a:solidFill>
                          <a:latin typeface="DM Sans" pitchFamily="34" charset="0"/>
                          <a:ea typeface="DM Sans" pitchFamily="34" charset="-122"/>
                          <a:cs typeface="DM Sans" pitchFamily="34" charset="-120"/>
                        </a:rPr>
                        <a:t>Resultado</a:t>
                      </a:r>
                      <a:endParaRPr lang="en-US" sz="1200" dirty="0">
                        <a:latin typeface="DM Sans" charset="0"/>
                        <a:ea typeface="DM Sans" charset="0"/>
                        <a:cs typeface="DM Sans" charset="0"/>
                      </a:endParaRPr>
                    </a:p>
                  </a:txBody>
                  <a:tcPr marL="53340" marR="53340" marT="53340" marB="53340" anchor="t">
                    <a:lnL w="12700" cap="flat" cmpd="sng" algn="ctr">
                      <a:solidFill>
                        <a:srgbClr val="193671"/>
                      </a:solidFill>
                      <a:prstDash val="solid"/>
                      <a:round/>
                      <a:headEnd type="none" w="med" len="med"/>
                      <a:tailEnd type="none" w="med" len="med"/>
                    </a:lnL>
                    <a:lnR w="12700" cap="flat" cmpd="sng" algn="ctr">
                      <a:solidFill>
                        <a:srgbClr val="19367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93671"/>
                      </a:solidFill>
                      <a:prstDash val="solid"/>
                      <a:round/>
                      <a:headEnd type="none" w="med" len="med"/>
                      <a:tailEnd type="none" w="med" len="med"/>
                    </a:lnB>
                    <a:solidFill>
                      <a:srgbClr val="1B3F8B"/>
                    </a:solidFill>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9</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193671"/>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Escribir la especificación Nexus.md con el formato de las demás áreas</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193671"/>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Especificación del área</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193671"/>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10</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Generar el esqueleto con la skill crea-area-empresa</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Servicio base</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11</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Configurar el resource server JWT</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Acceso con token</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12</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Propagar el token del usuario en las llamadas</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Permisos heredados</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13</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Definir el puerto AsistenteIA y su adaptador con ChatClient</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Desacoplado del modelo</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14</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Herramientas de reportes, solo lectura</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Consultas de Dirección</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15</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Herramientas de clientes, solo lectura</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Consultas comerciales</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r>
            </a:tbl>
          </a:graphicData>
        </a:graphic>
      </p:graphicFrame>
      <p:sp>
        <p:nvSpPr>
          <p:cNvPr id="4" name="Text 1"/>
          <p:cNvSpPr/>
          <p:nvPr/>
        </p:nvSpPr>
        <p:spPr>
          <a:xfrm>
            <a:off x="812767" y="6238239"/>
            <a:ext cx="1088337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11111"/>
                </a:solidFill>
                <a:latin typeface="DM Sans" pitchFamily="34" charset="0"/>
                <a:ea typeface="DM Sans" pitchFamily="34" charset="-122"/>
                <a:cs typeface="DM Sans" pitchFamily="34" charset="-120"/>
              </a:rPr>
              <a:t>Nexus · Fases y pasos requeridos · 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ph type="title"/>
          </p:nvPr>
        </p:nvSpPr>
        <p:spPr>
          <a:xfrm>
            <a:off x="812767" y="812766"/>
            <a:ext cx="10883445" cy="472367"/>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B3F8B"/>
                </a:solidFill>
                <a:latin typeface="Source Serif 4" pitchFamily="18" charset="0"/>
                <a:ea typeface="Source Serif 4" pitchFamily="18" charset="-122"/>
                <a:cs typeface="Source Serif 4" pitchFamily="18" charset="-120"/>
              </a:rPr>
              <a:t>Fase 1 · nexus-ms (pasos 16 a 22)</a:t>
            </a:r>
            <a:endParaRPr lang="en-US" sz="3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21586" y="1471744"/>
          <a:ext cx="10557632" cy="2630399"/>
        </p:xfrm>
        <a:graphic>
          <a:graphicData uri="http://schemas.openxmlformats.org/drawingml/2006/table">
            <a:tbl>
              <a:tblPr/>
              <a:tblGrid>
                <a:gridCol w="844611"/>
                <a:gridCol w="5912274"/>
                <a:gridCol w="3800748"/>
              </a:tblGrid>
              <a:tr h="328800">
                <a:tc>
                  <a:txBody>
                    <a:bodyPr/>
                    <a:lstStyle/>
                    <a:p>
                      <a:pPr indent="0" marL="0">
                        <a:lnSpc>
                          <a:spcPts val="1680"/>
                        </a:lnSpc>
                        <a:buNone/>
                      </a:pPr>
                      <a:r>
                        <a:rPr lang="en-US" sz="1200" b="1" dirty="0">
                          <a:solidFill>
                            <a:srgbClr val="FFFFFF"/>
                          </a:solidFill>
                          <a:latin typeface="DM Sans" pitchFamily="34" charset="0"/>
                          <a:ea typeface="DM Sans" pitchFamily="34" charset="-122"/>
                          <a:cs typeface="DM Sans" pitchFamily="34" charset="-120"/>
                        </a:rPr>
                        <a:t>#</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19367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93671"/>
                      </a:solidFill>
                      <a:prstDash val="solid"/>
                      <a:round/>
                      <a:headEnd type="none" w="med" len="med"/>
                      <a:tailEnd type="none" w="med" len="med"/>
                    </a:lnB>
                    <a:solidFill>
                      <a:srgbClr val="1B3F8B"/>
                    </a:solidFill>
                  </a:tcPr>
                </a:tc>
                <a:tc>
                  <a:txBody>
                    <a:bodyPr/>
                    <a:lstStyle/>
                    <a:p>
                      <a:pPr indent="0" marL="0">
                        <a:lnSpc>
                          <a:spcPts val="1680"/>
                        </a:lnSpc>
                        <a:buNone/>
                      </a:pPr>
                      <a:r>
                        <a:rPr lang="en-US" sz="1200" b="1" dirty="0">
                          <a:solidFill>
                            <a:srgbClr val="FFFFFF"/>
                          </a:solidFill>
                          <a:latin typeface="DM Sans" pitchFamily="34" charset="0"/>
                          <a:ea typeface="DM Sans" pitchFamily="34" charset="-122"/>
                          <a:cs typeface="DM Sans" pitchFamily="34" charset="-120"/>
                        </a:rPr>
                        <a:t>Paso</a:t>
                      </a:r>
                      <a:endParaRPr lang="en-US" sz="1200" dirty="0">
                        <a:latin typeface="DM Sans" charset="0"/>
                        <a:ea typeface="DM Sans" charset="0"/>
                        <a:cs typeface="DM Sans" charset="0"/>
                      </a:endParaRPr>
                    </a:p>
                  </a:txBody>
                  <a:tcPr marL="53340" marR="53340" marT="53340" marB="53340" anchor="t">
                    <a:lnL w="12700" cap="flat" cmpd="sng" algn="ctr">
                      <a:solidFill>
                        <a:srgbClr val="193671"/>
                      </a:solidFill>
                      <a:prstDash val="solid"/>
                      <a:round/>
                      <a:headEnd type="none" w="med" len="med"/>
                      <a:tailEnd type="none" w="med" len="med"/>
                    </a:lnL>
                    <a:lnR w="12700" cap="flat" cmpd="sng" algn="ctr">
                      <a:solidFill>
                        <a:srgbClr val="19367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93671"/>
                      </a:solidFill>
                      <a:prstDash val="solid"/>
                      <a:round/>
                      <a:headEnd type="none" w="med" len="med"/>
                      <a:tailEnd type="none" w="med" len="med"/>
                    </a:lnB>
                    <a:solidFill>
                      <a:srgbClr val="1B3F8B"/>
                    </a:solidFill>
                  </a:tcPr>
                </a:tc>
                <a:tc>
                  <a:txBody>
                    <a:bodyPr/>
                    <a:lstStyle/>
                    <a:p>
                      <a:pPr indent="0" marL="0">
                        <a:lnSpc>
                          <a:spcPts val="1680"/>
                        </a:lnSpc>
                        <a:buNone/>
                      </a:pPr>
                      <a:r>
                        <a:rPr lang="en-US" sz="1200" b="1" dirty="0">
                          <a:solidFill>
                            <a:srgbClr val="FFFFFF"/>
                          </a:solidFill>
                          <a:latin typeface="DM Sans" pitchFamily="34" charset="0"/>
                          <a:ea typeface="DM Sans" pitchFamily="34" charset="-122"/>
                          <a:cs typeface="DM Sans" pitchFamily="34" charset="-120"/>
                        </a:rPr>
                        <a:t>Resultado</a:t>
                      </a:r>
                      <a:endParaRPr lang="en-US" sz="1200" dirty="0">
                        <a:latin typeface="DM Sans" charset="0"/>
                        <a:ea typeface="DM Sans" charset="0"/>
                        <a:cs typeface="DM Sans" charset="0"/>
                      </a:endParaRPr>
                    </a:p>
                  </a:txBody>
                  <a:tcPr marL="53340" marR="53340" marT="53340" marB="53340" anchor="t">
                    <a:lnL w="12700" cap="flat" cmpd="sng" algn="ctr">
                      <a:solidFill>
                        <a:srgbClr val="193671"/>
                      </a:solidFill>
                      <a:prstDash val="solid"/>
                      <a:round/>
                      <a:headEnd type="none" w="med" len="med"/>
                      <a:tailEnd type="none" w="med" len="med"/>
                    </a:lnL>
                    <a:lnR w="12700" cap="flat" cmpd="sng" algn="ctr">
                      <a:solidFill>
                        <a:srgbClr val="19367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93671"/>
                      </a:solidFill>
                      <a:prstDash val="solid"/>
                      <a:round/>
                      <a:headEnd type="none" w="med" len="med"/>
                      <a:tailEnd type="none" w="med" len="med"/>
                    </a:lnB>
                    <a:solidFill>
                      <a:srgbClr val="1B3F8B"/>
                    </a:solidFill>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16</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193671"/>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Limitar llamadas por pregunta y configurar timeouts</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193671"/>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Costo y latencia acotados</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193671"/>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17</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Endpoint POST /nexus/consultas con sus DTOs</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Punto de entrada</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18</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Tabla de auditoría con Flyway</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Trazabilidad</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19</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Pruebas unitarias con ChatModel simulado</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Lógica verificada</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20</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Pruebas de integración y de permisos con Testcontainers</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Un rol sin acceso no ve datos</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21</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Registrar en Eureka, ruta /nexus/** y compose</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Accesible por el gateway</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22</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Correr los casos de evaluación y medir</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Resultados del piloto</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r>
            </a:tbl>
          </a:graphicData>
        </a:graphic>
      </p:graphicFrame>
      <p:sp>
        <p:nvSpPr>
          <p:cNvPr id="4" name="Text 1"/>
          <p:cNvSpPr/>
          <p:nvPr/>
        </p:nvSpPr>
        <p:spPr>
          <a:xfrm>
            <a:off x="812767" y="6238239"/>
            <a:ext cx="1088337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11111"/>
                </a:solidFill>
                <a:latin typeface="DM Sans" pitchFamily="34" charset="0"/>
                <a:ea typeface="DM Sans" pitchFamily="34" charset="-122"/>
                <a:cs typeface="DM Sans" pitchFamily="34" charset="-120"/>
              </a:rPr>
              <a:t>Nexus · Fases y pasos requeridos · 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ph type="title"/>
          </p:nvPr>
        </p:nvSpPr>
        <p:spPr>
          <a:xfrm>
            <a:off x="812767" y="812766"/>
            <a:ext cx="10883445" cy="472367"/>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B3F8B"/>
                </a:solidFill>
                <a:latin typeface="Source Serif 4" pitchFamily="18" charset="0"/>
                <a:ea typeface="Source Serif 4" pitchFamily="18" charset="-122"/>
                <a:cs typeface="Source Serif 4" pitchFamily="18" charset="-120"/>
              </a:rPr>
              <a:t>Fase 2 · RAG de políticas de compras</a:t>
            </a:r>
            <a:endParaRPr lang="en-US" sz="3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21586" y="1471744"/>
          <a:ext cx="10557632" cy="2301599"/>
        </p:xfrm>
        <a:graphic>
          <a:graphicData uri="http://schemas.openxmlformats.org/drawingml/2006/table">
            <a:tbl>
              <a:tblPr/>
              <a:tblGrid>
                <a:gridCol w="844611"/>
                <a:gridCol w="5912274"/>
                <a:gridCol w="3800748"/>
              </a:tblGrid>
              <a:tr h="328800">
                <a:tc>
                  <a:txBody>
                    <a:bodyPr/>
                    <a:lstStyle/>
                    <a:p>
                      <a:pPr indent="0" marL="0">
                        <a:lnSpc>
                          <a:spcPts val="1680"/>
                        </a:lnSpc>
                        <a:buNone/>
                      </a:pPr>
                      <a:r>
                        <a:rPr lang="en-US" sz="1200" b="1" dirty="0">
                          <a:solidFill>
                            <a:srgbClr val="FFFFFF"/>
                          </a:solidFill>
                          <a:latin typeface="DM Sans" pitchFamily="34" charset="0"/>
                          <a:ea typeface="DM Sans" pitchFamily="34" charset="-122"/>
                          <a:cs typeface="DM Sans" pitchFamily="34" charset="-120"/>
                        </a:rPr>
                        <a:t>#</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19367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93671"/>
                      </a:solidFill>
                      <a:prstDash val="solid"/>
                      <a:round/>
                      <a:headEnd type="none" w="med" len="med"/>
                      <a:tailEnd type="none" w="med" len="med"/>
                    </a:lnB>
                    <a:solidFill>
                      <a:srgbClr val="1B3F8B"/>
                    </a:solidFill>
                  </a:tcPr>
                </a:tc>
                <a:tc>
                  <a:txBody>
                    <a:bodyPr/>
                    <a:lstStyle/>
                    <a:p>
                      <a:pPr indent="0" marL="0">
                        <a:lnSpc>
                          <a:spcPts val="1680"/>
                        </a:lnSpc>
                        <a:buNone/>
                      </a:pPr>
                      <a:r>
                        <a:rPr lang="en-US" sz="1200" b="1" dirty="0">
                          <a:solidFill>
                            <a:srgbClr val="FFFFFF"/>
                          </a:solidFill>
                          <a:latin typeface="DM Sans" pitchFamily="34" charset="0"/>
                          <a:ea typeface="DM Sans" pitchFamily="34" charset="-122"/>
                          <a:cs typeface="DM Sans" pitchFamily="34" charset="-120"/>
                        </a:rPr>
                        <a:t>Paso</a:t>
                      </a:r>
                      <a:endParaRPr lang="en-US" sz="1200" dirty="0">
                        <a:latin typeface="DM Sans" charset="0"/>
                        <a:ea typeface="DM Sans" charset="0"/>
                        <a:cs typeface="DM Sans" charset="0"/>
                      </a:endParaRPr>
                    </a:p>
                  </a:txBody>
                  <a:tcPr marL="53340" marR="53340" marT="53340" marB="53340" anchor="t">
                    <a:lnL w="12700" cap="flat" cmpd="sng" algn="ctr">
                      <a:solidFill>
                        <a:srgbClr val="193671"/>
                      </a:solidFill>
                      <a:prstDash val="solid"/>
                      <a:round/>
                      <a:headEnd type="none" w="med" len="med"/>
                      <a:tailEnd type="none" w="med" len="med"/>
                    </a:lnL>
                    <a:lnR w="12700" cap="flat" cmpd="sng" algn="ctr">
                      <a:solidFill>
                        <a:srgbClr val="19367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93671"/>
                      </a:solidFill>
                      <a:prstDash val="solid"/>
                      <a:round/>
                      <a:headEnd type="none" w="med" len="med"/>
                      <a:tailEnd type="none" w="med" len="med"/>
                    </a:lnB>
                    <a:solidFill>
                      <a:srgbClr val="1B3F8B"/>
                    </a:solidFill>
                  </a:tcPr>
                </a:tc>
                <a:tc>
                  <a:txBody>
                    <a:bodyPr/>
                    <a:lstStyle/>
                    <a:p>
                      <a:pPr indent="0" marL="0">
                        <a:lnSpc>
                          <a:spcPts val="1680"/>
                        </a:lnSpc>
                        <a:buNone/>
                      </a:pPr>
                      <a:r>
                        <a:rPr lang="en-US" sz="1200" b="1" dirty="0">
                          <a:solidFill>
                            <a:srgbClr val="FFFFFF"/>
                          </a:solidFill>
                          <a:latin typeface="DM Sans" pitchFamily="34" charset="0"/>
                          <a:ea typeface="DM Sans" pitchFamily="34" charset="-122"/>
                          <a:cs typeface="DM Sans" pitchFamily="34" charset="-120"/>
                        </a:rPr>
                        <a:t>Resultado</a:t>
                      </a:r>
                      <a:endParaRPr lang="en-US" sz="1200" dirty="0">
                        <a:latin typeface="DM Sans" charset="0"/>
                        <a:ea typeface="DM Sans" charset="0"/>
                        <a:cs typeface="DM Sans" charset="0"/>
                      </a:endParaRPr>
                    </a:p>
                  </a:txBody>
                  <a:tcPr marL="53340" marR="53340" marT="53340" marB="53340" anchor="t">
                    <a:lnL w="12700" cap="flat" cmpd="sng" algn="ctr">
                      <a:solidFill>
                        <a:srgbClr val="193671"/>
                      </a:solidFill>
                      <a:prstDash val="solid"/>
                      <a:round/>
                      <a:headEnd type="none" w="med" len="med"/>
                      <a:tailEnd type="none" w="med" len="med"/>
                    </a:lnL>
                    <a:lnR w="12700" cap="flat" cmpd="sng" algn="ctr">
                      <a:solidFill>
                        <a:srgbClr val="19367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93671"/>
                      </a:solidFill>
                      <a:prstDash val="solid"/>
                      <a:round/>
                      <a:headEnd type="none" w="med" len="med"/>
                      <a:tailEnd type="none" w="med" len="med"/>
                    </a:lnB>
                    <a:solidFill>
                      <a:srgbClr val="1B3F8B"/>
                    </a:solidFill>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23</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193671"/>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Confirmar el monto límite y el formato de las políticas</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193671"/>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Insumo para el RAG</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193671"/>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24</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Migración Flyway con pgvector</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Almacén vectorial</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25</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Pipeline de ingesta: fragmentos, embeddings y metadatos</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Base consultable</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26</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Recuperador que filtra por rol antes de devolver fragmentos</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Permisos en el RAG</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27</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Herramienta RAG con respuesta que cita la fuente</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Respuestas verificables</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28</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Pruebas de permisos y de calidad</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Calidad medida</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bl>
          </a:graphicData>
        </a:graphic>
      </p:graphicFrame>
      <p:sp>
        <p:nvSpPr>
          <p:cNvPr id="4" name="Shape 1"/>
          <p:cNvSpPr/>
          <p:nvPr/>
        </p:nvSpPr>
        <p:spPr>
          <a:xfrm>
            <a:off x="812767" y="4024765"/>
            <a:ext cx="152342" cy="152342"/>
          </a:xfrm>
          <a:prstGeom prst="roundRect">
            <a:avLst>
              <a:gd name="adj" fmla="val 16673"/>
            </a:avLst>
          </a:prstGeom>
          <a:solidFill>
            <a:srgbClr val="C8102E"/>
          </a:solidFill>
          <a:ln/>
        </p:spPr>
      </p:sp>
      <p:sp>
        <p:nvSpPr>
          <p:cNvPr id="5" name="Text 2"/>
          <p:cNvSpPr/>
          <p:nvPr/>
        </p:nvSpPr>
        <p:spPr>
          <a:xfrm>
            <a:off x="1117451" y="3976536"/>
            <a:ext cx="6408291" cy="27427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11111"/>
                </a:solidFill>
                <a:latin typeface="DM Sans" pitchFamily="34" charset="0"/>
                <a:ea typeface="DM Sans" pitchFamily="34" charset="-122"/>
                <a:cs typeface="DM Sans" pitchFamily="34" charset="-120"/>
              </a:rPr>
              <a:t>Decisión tuya: monto límite de aprobación en compras (paso 23)</a:t>
            </a:r>
            <a:endParaRPr lang="en-US" sz="1400" dirty="0"/>
          </a:p>
        </p:txBody>
      </p:sp>
      <p:sp>
        <p:nvSpPr>
          <p:cNvPr id="6" name="Text 3"/>
          <p:cNvSpPr/>
          <p:nvPr/>
        </p:nvSpPr>
        <p:spPr>
          <a:xfrm>
            <a:off x="812767" y="6238239"/>
            <a:ext cx="1088337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11111"/>
                </a:solidFill>
                <a:latin typeface="DM Sans" pitchFamily="34" charset="0"/>
                <a:ea typeface="DM Sans" pitchFamily="34" charset="-122"/>
                <a:cs typeface="DM Sans" pitchFamily="34" charset="-120"/>
              </a:rPr>
              <a:t>Nexus · Fases y pasos requeridos · 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ph type="title"/>
          </p:nvPr>
        </p:nvSpPr>
        <p:spPr>
          <a:xfrm>
            <a:off x="812767" y="812766"/>
            <a:ext cx="10883445" cy="472367"/>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B3F8B"/>
                </a:solidFill>
                <a:latin typeface="Source Serif 4" pitchFamily="18" charset="0"/>
                <a:ea typeface="Source Serif 4" pitchFamily="18" charset="-122"/>
                <a:cs typeface="Source Serif 4" pitchFamily="18" charset="-120"/>
              </a:rPr>
              <a:t>Fases 3 y 4</a:t>
            </a:r>
            <a:endParaRPr lang="en-US" sz="3200" dirty="0"/>
          </a:p>
        </p:txBody>
      </p:sp>
      <p:sp>
        <p:nvSpPr>
          <p:cNvPr id="3" name="Text 1"/>
          <p:cNvSpPr/>
          <p:nvPr/>
        </p:nvSpPr>
        <p:spPr>
          <a:xfrm>
            <a:off x="812767" y="1462925"/>
            <a:ext cx="5284775" cy="299698"/>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C8102E"/>
                </a:solidFill>
                <a:latin typeface="Source Serif 4" pitchFamily="18" charset="0"/>
                <a:ea typeface="Source Serif 4" pitchFamily="18" charset="-122"/>
                <a:cs typeface="Source Serif 4" pitchFamily="18" charset="-120"/>
              </a:rPr>
              <a:t>Fase 3 · Cuentas contables</a:t>
            </a:r>
            <a:endParaRPr lang="en-US" sz="18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1586" y="1847603"/>
          <a:ext cx="5122030" cy="1741840"/>
        </p:xfrm>
        <a:graphic>
          <a:graphicData uri="http://schemas.openxmlformats.org/drawingml/2006/table">
            <a:tbl>
              <a:tblPr/>
              <a:tblGrid>
                <a:gridCol w="717084"/>
                <a:gridCol w="4404946"/>
              </a:tblGrid>
              <a:tr h="328800">
                <a:tc>
                  <a:txBody>
                    <a:bodyPr/>
                    <a:lstStyle/>
                    <a:p>
                      <a:pPr indent="0" marL="0">
                        <a:lnSpc>
                          <a:spcPts val="1680"/>
                        </a:lnSpc>
                        <a:buNone/>
                      </a:pPr>
                      <a:r>
                        <a:rPr lang="en-US" sz="1200" b="1" dirty="0">
                          <a:solidFill>
                            <a:srgbClr val="FFFFFF"/>
                          </a:solidFill>
                          <a:latin typeface="DM Sans" pitchFamily="34" charset="0"/>
                          <a:ea typeface="DM Sans" pitchFamily="34" charset="-122"/>
                          <a:cs typeface="DM Sans" pitchFamily="34" charset="-120"/>
                        </a:rPr>
                        <a:t>#</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19367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93671"/>
                      </a:solidFill>
                      <a:prstDash val="solid"/>
                      <a:round/>
                      <a:headEnd type="none" w="med" len="med"/>
                      <a:tailEnd type="none" w="med" len="med"/>
                    </a:lnB>
                    <a:solidFill>
                      <a:srgbClr val="1B3F8B"/>
                    </a:solidFill>
                  </a:tcPr>
                </a:tc>
                <a:tc>
                  <a:txBody>
                    <a:bodyPr/>
                    <a:lstStyle/>
                    <a:p>
                      <a:pPr indent="0" marL="0">
                        <a:lnSpc>
                          <a:spcPts val="1680"/>
                        </a:lnSpc>
                        <a:buNone/>
                      </a:pPr>
                      <a:r>
                        <a:rPr lang="en-US" sz="1200" b="1" dirty="0">
                          <a:solidFill>
                            <a:srgbClr val="FFFFFF"/>
                          </a:solidFill>
                          <a:latin typeface="DM Sans" pitchFamily="34" charset="0"/>
                          <a:ea typeface="DM Sans" pitchFamily="34" charset="-122"/>
                          <a:cs typeface="DM Sans" pitchFamily="34" charset="-120"/>
                        </a:rPr>
                        <a:t>Paso</a:t>
                      </a:r>
                      <a:endParaRPr lang="en-US" sz="1200" dirty="0">
                        <a:latin typeface="DM Sans" charset="0"/>
                        <a:ea typeface="DM Sans" charset="0"/>
                        <a:cs typeface="DM Sans" charset="0"/>
                      </a:endParaRPr>
                    </a:p>
                  </a:txBody>
                  <a:tcPr marL="53340" marR="53340" marT="53340" marB="53340" anchor="t">
                    <a:lnL w="12700" cap="flat" cmpd="sng" algn="ctr">
                      <a:solidFill>
                        <a:srgbClr val="193671"/>
                      </a:solidFill>
                      <a:prstDash val="solid"/>
                      <a:round/>
                      <a:headEnd type="none" w="med" len="med"/>
                      <a:tailEnd type="none" w="med" len="med"/>
                    </a:lnL>
                    <a:lnR w="12700" cap="flat" cmpd="sng" algn="ctr">
                      <a:solidFill>
                        <a:srgbClr val="19367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93671"/>
                      </a:solidFill>
                      <a:prstDash val="solid"/>
                      <a:round/>
                      <a:headEnd type="none" w="med" len="med"/>
                      <a:tailEnd type="none" w="med" len="med"/>
                    </a:lnB>
                    <a:solidFill>
                      <a:srgbClr val="1B3F8B"/>
                    </a:solidFill>
                  </a:tcPr>
                </a:tc>
              </a:tr>
              <a:tr h="54212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29</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193671"/>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Ejemplos few-shot con pólizas históricas y el catálogo de cuentas</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193671"/>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r>
              <a:tr h="54212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30</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Endpoint de sugerencia con nivel de confianza; el registro solo ocurre tras confirmar</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31</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Pruebas que verifican que la IA no crea pólizas por sí sola</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r>
            </a:tbl>
          </a:graphicData>
        </a:graphic>
      </p:graphicFrame>
      <p:sp>
        <p:nvSpPr>
          <p:cNvPr id="5" name="Text 2"/>
          <p:cNvSpPr/>
          <p:nvPr/>
        </p:nvSpPr>
        <p:spPr>
          <a:xfrm>
            <a:off x="6248369" y="1462925"/>
            <a:ext cx="5284775" cy="299698"/>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C8102E"/>
                </a:solidFill>
                <a:latin typeface="Source Serif 4" pitchFamily="18" charset="0"/>
                <a:ea typeface="Source Serif 4" pitchFamily="18" charset="-122"/>
                <a:cs typeface="Source Serif 4" pitchFamily="18" charset="-120"/>
              </a:rPr>
              <a:t>Fase 4 · Servidor MCP</a:t>
            </a:r>
            <a:endParaRPr lang="en-US" sz="1800" dirty="0"/>
          </a:p>
        </p:txBody>
      </p:sp>
      <p:graphicFrame>
        <p:nvGraphicFramePr>
          <p:cNvPr id="6" name="Table 1"/>
          <p:cNvGraphicFramePr>
            <a:graphicFrameLocks noGrp="1"/>
          </p:cNvGraphicFramePr>
          <p:nvPr>
            <p:extLst>
              <p:ext uri="{D42A27DB-BD31-4B8C-83A1-F6EECF244321}">
                <p14:modId xmlns:p14="http://schemas.microsoft.com/office/powerpoint/2010/main" val="1579011935"/>
              </p:ext>
            </p:extLst>
          </p:nvPr>
        </p:nvGraphicFramePr>
        <p:xfrm>
          <a:off x="6257189" y="1847603"/>
          <a:ext cx="5122030" cy="1955161"/>
        </p:xfrm>
        <a:graphic>
          <a:graphicData uri="http://schemas.openxmlformats.org/drawingml/2006/table">
            <a:tbl>
              <a:tblPr/>
              <a:tblGrid>
                <a:gridCol w="717084"/>
                <a:gridCol w="4404946"/>
              </a:tblGrid>
              <a:tr h="328800">
                <a:tc>
                  <a:txBody>
                    <a:bodyPr/>
                    <a:lstStyle/>
                    <a:p>
                      <a:pPr indent="0" marL="0">
                        <a:lnSpc>
                          <a:spcPts val="1680"/>
                        </a:lnSpc>
                        <a:buNone/>
                      </a:pPr>
                      <a:r>
                        <a:rPr lang="en-US" sz="1200" b="1" dirty="0">
                          <a:solidFill>
                            <a:srgbClr val="FFFFFF"/>
                          </a:solidFill>
                          <a:latin typeface="DM Sans" pitchFamily="34" charset="0"/>
                          <a:ea typeface="DM Sans" pitchFamily="34" charset="-122"/>
                          <a:cs typeface="DM Sans" pitchFamily="34" charset="-120"/>
                        </a:rPr>
                        <a:t>#</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19367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93671"/>
                      </a:solidFill>
                      <a:prstDash val="solid"/>
                      <a:round/>
                      <a:headEnd type="none" w="med" len="med"/>
                      <a:tailEnd type="none" w="med" len="med"/>
                    </a:lnB>
                    <a:solidFill>
                      <a:srgbClr val="1B3F8B"/>
                    </a:solidFill>
                  </a:tcPr>
                </a:tc>
                <a:tc>
                  <a:txBody>
                    <a:bodyPr/>
                    <a:lstStyle/>
                    <a:p>
                      <a:pPr indent="0" marL="0">
                        <a:lnSpc>
                          <a:spcPts val="1680"/>
                        </a:lnSpc>
                        <a:buNone/>
                      </a:pPr>
                      <a:r>
                        <a:rPr lang="en-US" sz="1200" b="1" dirty="0">
                          <a:solidFill>
                            <a:srgbClr val="FFFFFF"/>
                          </a:solidFill>
                          <a:latin typeface="DM Sans" pitchFamily="34" charset="0"/>
                          <a:ea typeface="DM Sans" pitchFamily="34" charset="-122"/>
                          <a:cs typeface="DM Sans" pitchFamily="34" charset="-120"/>
                        </a:rPr>
                        <a:t>Paso</a:t>
                      </a:r>
                      <a:endParaRPr lang="en-US" sz="1200" dirty="0">
                        <a:latin typeface="DM Sans" charset="0"/>
                        <a:ea typeface="DM Sans" charset="0"/>
                        <a:cs typeface="DM Sans" charset="0"/>
                      </a:endParaRPr>
                    </a:p>
                  </a:txBody>
                  <a:tcPr marL="53340" marR="53340" marT="53340" marB="53340" anchor="t">
                    <a:lnL w="12700" cap="flat" cmpd="sng" algn="ctr">
                      <a:solidFill>
                        <a:srgbClr val="193671"/>
                      </a:solidFill>
                      <a:prstDash val="solid"/>
                      <a:round/>
                      <a:headEnd type="none" w="med" len="med"/>
                      <a:tailEnd type="none" w="med" len="med"/>
                    </a:lnL>
                    <a:lnR w="12700" cap="flat" cmpd="sng" algn="ctr">
                      <a:solidFill>
                        <a:srgbClr val="19367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93671"/>
                      </a:solidFill>
                      <a:prstDash val="solid"/>
                      <a:round/>
                      <a:headEnd type="none" w="med" len="med"/>
                      <a:tailEnd type="none" w="med" len="med"/>
                    </a:lnB>
                    <a:solidFill>
                      <a:srgbClr val="1B3F8B"/>
                    </a:solidFill>
                  </a:tcPr>
                </a:tc>
              </a:tr>
              <a:tr h="54212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32</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193671"/>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Revisar el proyecto de Estudiantes con MCP como referencia</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193671"/>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r>
              <a:tr h="54212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33</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Exponer las herramientas por MCP, propagando el token del usuario</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54212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34</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Probar con un cliente MCP y confirmar que los permisos se respetan</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r>
            </a:tbl>
          </a:graphicData>
        </a:graphic>
      </p:graphicFrame>
      <p:sp>
        <p:nvSpPr>
          <p:cNvPr id="7" name="Text 3"/>
          <p:cNvSpPr/>
          <p:nvPr/>
        </p:nvSpPr>
        <p:spPr>
          <a:xfrm>
            <a:off x="812767" y="6238239"/>
            <a:ext cx="1088337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11111"/>
                </a:solidFill>
                <a:latin typeface="DM Sans" pitchFamily="34" charset="0"/>
                <a:ea typeface="DM Sans" pitchFamily="34" charset="-122"/>
                <a:cs typeface="DM Sans" pitchFamily="34" charset="-120"/>
              </a:rPr>
              <a:t>Nexus · Fases y pasos requeridos · 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ph type="title"/>
          </p:nvPr>
        </p:nvSpPr>
        <p:spPr>
          <a:xfrm>
            <a:off x="812767" y="812763"/>
            <a:ext cx="10883445" cy="472367"/>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B3F8B"/>
                </a:solidFill>
                <a:latin typeface="Source Serif 4" pitchFamily="18" charset="0"/>
                <a:ea typeface="Source Serif 4" pitchFamily="18" charset="-122"/>
                <a:cs typeface="Source Serif 4" pitchFamily="18" charset="-120"/>
              </a:rPr>
              <a:t>Fases 5 y 6</a:t>
            </a:r>
            <a:endParaRPr lang="en-US" sz="3200" dirty="0"/>
          </a:p>
        </p:txBody>
      </p:sp>
      <p:sp>
        <p:nvSpPr>
          <p:cNvPr id="3" name="Text 1"/>
          <p:cNvSpPr/>
          <p:nvPr/>
        </p:nvSpPr>
        <p:spPr>
          <a:xfrm>
            <a:off x="812767" y="1462925"/>
            <a:ext cx="5284775" cy="299698"/>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C8102E"/>
                </a:solidFill>
                <a:latin typeface="Source Serif 4" pitchFamily="18" charset="0"/>
                <a:ea typeface="Source Serif 4" pitchFamily="18" charset="-122"/>
                <a:cs typeface="Source Serif 4" pitchFamily="18" charset="-120"/>
              </a:rPr>
              <a:t>Fase 5 · Agentes (opcional)</a:t>
            </a:r>
            <a:endParaRPr lang="en-US" sz="18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1586" y="1847603"/>
          <a:ext cx="5122030" cy="986400"/>
        </p:xfrm>
        <a:graphic>
          <a:graphicData uri="http://schemas.openxmlformats.org/drawingml/2006/table">
            <a:tbl>
              <a:tblPr/>
              <a:tblGrid>
                <a:gridCol w="717084"/>
                <a:gridCol w="4404946"/>
              </a:tblGrid>
              <a:tr h="328800">
                <a:tc>
                  <a:txBody>
                    <a:bodyPr/>
                    <a:lstStyle/>
                    <a:p>
                      <a:pPr indent="0" marL="0">
                        <a:lnSpc>
                          <a:spcPts val="1680"/>
                        </a:lnSpc>
                        <a:buNone/>
                      </a:pPr>
                      <a:r>
                        <a:rPr lang="en-US" sz="1200" b="1" dirty="0">
                          <a:solidFill>
                            <a:srgbClr val="FFFFFF"/>
                          </a:solidFill>
                          <a:latin typeface="DM Sans" pitchFamily="34" charset="0"/>
                          <a:ea typeface="DM Sans" pitchFamily="34" charset="-122"/>
                          <a:cs typeface="DM Sans" pitchFamily="34" charset="-120"/>
                        </a:rPr>
                        <a:t>#</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19367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93671"/>
                      </a:solidFill>
                      <a:prstDash val="solid"/>
                      <a:round/>
                      <a:headEnd type="none" w="med" len="med"/>
                      <a:tailEnd type="none" w="med" len="med"/>
                    </a:lnB>
                    <a:solidFill>
                      <a:srgbClr val="1B3F8B"/>
                    </a:solidFill>
                  </a:tcPr>
                </a:tc>
                <a:tc>
                  <a:txBody>
                    <a:bodyPr/>
                    <a:lstStyle/>
                    <a:p>
                      <a:pPr indent="0" marL="0">
                        <a:lnSpc>
                          <a:spcPts val="1680"/>
                        </a:lnSpc>
                        <a:buNone/>
                      </a:pPr>
                      <a:r>
                        <a:rPr lang="en-US" sz="1200" b="1" dirty="0">
                          <a:solidFill>
                            <a:srgbClr val="FFFFFF"/>
                          </a:solidFill>
                          <a:latin typeface="DM Sans" pitchFamily="34" charset="0"/>
                          <a:ea typeface="DM Sans" pitchFamily="34" charset="-122"/>
                          <a:cs typeface="DM Sans" pitchFamily="34" charset="-120"/>
                        </a:rPr>
                        <a:t>Paso</a:t>
                      </a:r>
                      <a:endParaRPr lang="en-US" sz="1200" dirty="0">
                        <a:latin typeface="DM Sans" charset="0"/>
                        <a:ea typeface="DM Sans" charset="0"/>
                        <a:cs typeface="DM Sans" charset="0"/>
                      </a:endParaRPr>
                    </a:p>
                  </a:txBody>
                  <a:tcPr marL="53340" marR="53340" marT="53340" marB="53340" anchor="t">
                    <a:lnL w="12700" cap="flat" cmpd="sng" algn="ctr">
                      <a:solidFill>
                        <a:srgbClr val="193671"/>
                      </a:solidFill>
                      <a:prstDash val="solid"/>
                      <a:round/>
                      <a:headEnd type="none" w="med" len="med"/>
                      <a:tailEnd type="none" w="med" len="med"/>
                    </a:lnL>
                    <a:lnR w="12700" cap="flat" cmpd="sng" algn="ctr">
                      <a:solidFill>
                        <a:srgbClr val="19367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93671"/>
                      </a:solidFill>
                      <a:prstDash val="solid"/>
                      <a:round/>
                      <a:headEnd type="none" w="med" len="med"/>
                      <a:tailEnd type="none" w="med" len="med"/>
                    </a:lnB>
                    <a:solidFill>
                      <a:srgbClr val="1B3F8B"/>
                    </a:solidFill>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35</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193671"/>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Decidir si hacen falta, según los resultados de las fases 1 a 3</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193671"/>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36</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Crear un agente por dominio, solo si la decisión es sí</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bl>
          </a:graphicData>
        </a:graphic>
      </p:graphicFrame>
      <p:sp>
        <p:nvSpPr>
          <p:cNvPr id="5" name="Text 2"/>
          <p:cNvSpPr/>
          <p:nvPr/>
        </p:nvSpPr>
        <p:spPr>
          <a:xfrm>
            <a:off x="6248369" y="1462925"/>
            <a:ext cx="5284775" cy="299698"/>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C8102E"/>
                </a:solidFill>
                <a:latin typeface="Source Serif 4" pitchFamily="18" charset="0"/>
                <a:ea typeface="Source Serif 4" pitchFamily="18" charset="-122"/>
                <a:cs typeface="Source Serif 4" pitchFamily="18" charset="-120"/>
              </a:rPr>
              <a:t>Fase 6 · Interfaz Nexus</a:t>
            </a:r>
            <a:endParaRPr lang="en-US" sz="1800" dirty="0"/>
          </a:p>
        </p:txBody>
      </p:sp>
      <p:graphicFrame>
        <p:nvGraphicFramePr>
          <p:cNvPr id="6" name="Table 1"/>
          <p:cNvGraphicFramePr>
            <a:graphicFrameLocks noGrp="1"/>
          </p:cNvGraphicFramePr>
          <p:nvPr>
            <p:extLst>
              <p:ext uri="{D42A27DB-BD31-4B8C-83A1-F6EECF244321}">
                <p14:modId xmlns:p14="http://schemas.microsoft.com/office/powerpoint/2010/main" val="1579011935"/>
              </p:ext>
            </p:extLst>
          </p:nvPr>
        </p:nvGraphicFramePr>
        <p:xfrm>
          <a:off x="6257189" y="1847603"/>
          <a:ext cx="5122030" cy="1643999"/>
        </p:xfrm>
        <a:graphic>
          <a:graphicData uri="http://schemas.openxmlformats.org/drawingml/2006/table">
            <a:tbl>
              <a:tblPr/>
              <a:tblGrid>
                <a:gridCol w="717084"/>
                <a:gridCol w="4404946"/>
              </a:tblGrid>
              <a:tr h="328800">
                <a:tc>
                  <a:txBody>
                    <a:bodyPr/>
                    <a:lstStyle/>
                    <a:p>
                      <a:pPr indent="0" marL="0">
                        <a:lnSpc>
                          <a:spcPts val="1680"/>
                        </a:lnSpc>
                        <a:buNone/>
                      </a:pPr>
                      <a:r>
                        <a:rPr lang="en-US" sz="1200" b="1" dirty="0">
                          <a:solidFill>
                            <a:srgbClr val="FFFFFF"/>
                          </a:solidFill>
                          <a:latin typeface="DM Sans" pitchFamily="34" charset="0"/>
                          <a:ea typeface="DM Sans" pitchFamily="34" charset="-122"/>
                          <a:cs typeface="DM Sans" pitchFamily="34" charset="-120"/>
                        </a:rPr>
                        <a:t>#</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19367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93671"/>
                      </a:solidFill>
                      <a:prstDash val="solid"/>
                      <a:round/>
                      <a:headEnd type="none" w="med" len="med"/>
                      <a:tailEnd type="none" w="med" len="med"/>
                    </a:lnB>
                    <a:solidFill>
                      <a:srgbClr val="1B3F8B"/>
                    </a:solidFill>
                  </a:tcPr>
                </a:tc>
                <a:tc>
                  <a:txBody>
                    <a:bodyPr/>
                    <a:lstStyle/>
                    <a:p>
                      <a:pPr indent="0" marL="0">
                        <a:lnSpc>
                          <a:spcPts val="1680"/>
                        </a:lnSpc>
                        <a:buNone/>
                      </a:pPr>
                      <a:r>
                        <a:rPr lang="en-US" sz="1200" b="1" dirty="0">
                          <a:solidFill>
                            <a:srgbClr val="FFFFFF"/>
                          </a:solidFill>
                          <a:latin typeface="DM Sans" pitchFamily="34" charset="0"/>
                          <a:ea typeface="DM Sans" pitchFamily="34" charset="-122"/>
                          <a:cs typeface="DM Sans" pitchFamily="34" charset="-120"/>
                        </a:rPr>
                        <a:t>Paso</a:t>
                      </a:r>
                      <a:endParaRPr lang="en-US" sz="1200" dirty="0">
                        <a:latin typeface="DM Sans" charset="0"/>
                        <a:ea typeface="DM Sans" charset="0"/>
                        <a:cs typeface="DM Sans" charset="0"/>
                      </a:endParaRPr>
                    </a:p>
                  </a:txBody>
                  <a:tcPr marL="53340" marR="53340" marT="53340" marB="53340" anchor="t">
                    <a:lnL w="12700" cap="flat" cmpd="sng" algn="ctr">
                      <a:solidFill>
                        <a:srgbClr val="193671"/>
                      </a:solidFill>
                      <a:prstDash val="solid"/>
                      <a:round/>
                      <a:headEnd type="none" w="med" len="med"/>
                      <a:tailEnd type="none" w="med" len="med"/>
                    </a:lnL>
                    <a:lnR w="12700" cap="flat" cmpd="sng" algn="ctr">
                      <a:solidFill>
                        <a:srgbClr val="19367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93671"/>
                      </a:solidFill>
                      <a:prstDash val="solid"/>
                      <a:round/>
                      <a:headEnd type="none" w="med" len="med"/>
                      <a:tailEnd type="none" w="med" len="med"/>
                    </a:lnB>
                    <a:solidFill>
                      <a:srgbClr val="1B3F8B"/>
                    </a:solidFill>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37</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193671"/>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Elegir web propia o canal existente (decisión tuya)</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193671"/>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38</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Construir la interfaz mínima</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39</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Integrar el inicio de sesión con usuarios-accesos-ms</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40</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Prueba piloto con usuarios reales y ajustes</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bl>
          </a:graphicData>
        </a:graphic>
      </p:graphicFrame>
      <p:sp>
        <p:nvSpPr>
          <p:cNvPr id="7" name="Text 3"/>
          <p:cNvSpPr/>
          <p:nvPr/>
        </p:nvSpPr>
        <p:spPr>
          <a:xfrm>
            <a:off x="812767" y="6238236"/>
            <a:ext cx="1088337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11111"/>
                </a:solidFill>
                <a:latin typeface="DM Sans" pitchFamily="34" charset="0"/>
                <a:ea typeface="DM Sans" pitchFamily="34" charset="-122"/>
                <a:cs typeface="DM Sans" pitchFamily="34" charset="-120"/>
              </a:rPr>
              <a:t>Nexus · Fases y pasos requeridos · 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ph type="title"/>
          </p:nvPr>
        </p:nvSpPr>
        <p:spPr>
          <a:xfrm>
            <a:off x="812767" y="812763"/>
            <a:ext cx="10883445" cy="528315"/>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B3F8B"/>
                </a:solidFill>
                <a:latin typeface="Source Serif 4" pitchFamily="18" charset="0"/>
                <a:ea typeface="Source Serif 4" pitchFamily="18" charset="-122"/>
                <a:cs typeface="Source Serif 4" pitchFamily="18" charset="-120"/>
              </a:rPr>
              <a:t>Cierre transversal</a:t>
            </a:r>
            <a:endParaRPr lang="en-US" sz="3600" dirty="0"/>
          </a:p>
        </p:txBody>
      </p:sp>
      <p:sp>
        <p:nvSpPr>
          <p:cNvPr id="3" name="Shape 1"/>
          <p:cNvSpPr/>
          <p:nvPr/>
        </p:nvSpPr>
        <p:spPr>
          <a:xfrm>
            <a:off x="812767" y="1620434"/>
            <a:ext cx="761986" cy="50781"/>
          </a:xfrm>
          <a:prstGeom prst="rect">
            <a:avLst/>
          </a:prstGeom>
          <a:solidFill>
            <a:srgbClr val="C8102E"/>
          </a:solidFill>
          <a:ln/>
        </p:spPr>
      </p:sp>
      <p:sp>
        <p:nvSpPr>
          <p:cNvPr id="4" name="Shape 2"/>
          <p:cNvSpPr/>
          <p:nvPr/>
        </p:nvSpPr>
        <p:spPr>
          <a:xfrm>
            <a:off x="812767" y="1975966"/>
            <a:ext cx="5181630" cy="1635662"/>
          </a:xfrm>
          <a:prstGeom prst="roundRect">
            <a:avLst>
              <a:gd name="adj" fmla="val 6212"/>
            </a:avLst>
          </a:prstGeom>
          <a:solidFill>
            <a:srgbClr val="EEF3FB"/>
          </a:solidFill>
          <a:ln/>
        </p:spPr>
      </p:sp>
      <p:sp>
        <p:nvSpPr>
          <p:cNvPr id="5" name="Text 3"/>
          <p:cNvSpPr/>
          <p:nvPr/>
        </p:nvSpPr>
        <p:spPr>
          <a:xfrm>
            <a:off x="1117520" y="2280717"/>
            <a:ext cx="4709288" cy="416556"/>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1B3F8B"/>
                </a:solidFill>
                <a:latin typeface="Source Serif 4" pitchFamily="18" charset="0"/>
                <a:ea typeface="Source Serif 4" pitchFamily="18" charset="-122"/>
                <a:cs typeface="Source Serif 4" pitchFamily="18" charset="-120"/>
              </a:rPr>
              <a:t>Documentación</a:t>
            </a:r>
            <a:endParaRPr lang="en-US" sz="2200" dirty="0"/>
          </a:p>
        </p:txBody>
      </p:sp>
      <p:sp>
        <p:nvSpPr>
          <p:cNvPr id="6" name="Text 4"/>
          <p:cNvSpPr/>
          <p:nvPr/>
        </p:nvSpPr>
        <p:spPr>
          <a:xfrm>
            <a:off x="1117520" y="2773437"/>
            <a:ext cx="4709288" cy="558839"/>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11111"/>
                </a:solidFill>
                <a:latin typeface="DM Sans" pitchFamily="34" charset="0"/>
                <a:ea typeface="DM Sans" pitchFamily="34" charset="-122"/>
                <a:cs typeface="DM Sans" pitchFamily="34" charset="-120"/>
              </a:rPr>
              <a:t>README de Nexus, diagramas y documento de diseño actualizados al terminar.</a:t>
            </a:r>
            <a:endParaRPr lang="en-US" sz="1500" dirty="0"/>
          </a:p>
        </p:txBody>
      </p:sp>
      <p:sp>
        <p:nvSpPr>
          <p:cNvPr id="7" name="Shape 5"/>
          <p:cNvSpPr/>
          <p:nvPr/>
        </p:nvSpPr>
        <p:spPr>
          <a:xfrm>
            <a:off x="6197589" y="1975966"/>
            <a:ext cx="5181630" cy="1635662"/>
          </a:xfrm>
          <a:prstGeom prst="roundRect">
            <a:avLst>
              <a:gd name="adj" fmla="val 6212"/>
            </a:avLst>
          </a:prstGeom>
          <a:solidFill>
            <a:srgbClr val="EEF3FB"/>
          </a:solidFill>
          <a:ln/>
        </p:spPr>
      </p:sp>
      <p:sp>
        <p:nvSpPr>
          <p:cNvPr id="8" name="Text 6"/>
          <p:cNvSpPr/>
          <p:nvPr/>
        </p:nvSpPr>
        <p:spPr>
          <a:xfrm>
            <a:off x="6502342" y="2280717"/>
            <a:ext cx="4709288" cy="416556"/>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1B3F8B"/>
                </a:solidFill>
                <a:latin typeface="Source Serif 4" pitchFamily="18" charset="0"/>
                <a:ea typeface="Source Serif 4" pitchFamily="18" charset="-122"/>
                <a:cs typeface="Source Serif 4" pitchFamily="18" charset="-120"/>
              </a:rPr>
              <a:t>Entrega final</a:t>
            </a:r>
            <a:endParaRPr lang="en-US" sz="2200" dirty="0"/>
          </a:p>
        </p:txBody>
      </p:sp>
      <p:sp>
        <p:nvSpPr>
          <p:cNvPr id="9" name="Text 7"/>
          <p:cNvSpPr/>
          <p:nvPr/>
        </p:nvSpPr>
        <p:spPr>
          <a:xfrm>
            <a:off x="6502342" y="2773437"/>
            <a:ext cx="4709288" cy="558839"/>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11111"/>
                </a:solidFill>
                <a:latin typeface="DM Sans" pitchFamily="34" charset="0"/>
                <a:ea typeface="DM Sans" pitchFamily="34" charset="-122"/>
                <a:cs typeface="DM Sans" pitchFamily="34" charset="-120"/>
              </a:rPr>
              <a:t>Prueba completa desde cero y commit con las líneas de atribución acordadas.</a:t>
            </a:r>
            <a:endParaRPr lang="en-US" sz="1500" dirty="0"/>
          </a:p>
        </p:txBody>
      </p:sp>
      <p:sp>
        <p:nvSpPr>
          <p:cNvPr id="10" name="Text 8"/>
          <p:cNvSpPr/>
          <p:nvPr/>
        </p:nvSpPr>
        <p:spPr>
          <a:xfrm>
            <a:off x="812767" y="5557558"/>
            <a:ext cx="10883445" cy="309827"/>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11111"/>
                </a:solidFill>
                <a:latin typeface="DM Sans" pitchFamily="34" charset="0"/>
                <a:ea typeface="DM Sans" pitchFamily="34" charset="-122"/>
                <a:cs typeface="DM Sans" pitchFamily="34" charset="-120"/>
              </a:rPr>
              <a:t>Regla de avance: cada fase cierra con pruebas en verde y una demostración.</a:t>
            </a:r>
            <a:endParaRPr lang="en-US" sz="1600" dirty="0"/>
          </a:p>
        </p:txBody>
      </p:sp>
      <p:sp>
        <p:nvSpPr>
          <p:cNvPr id="11" name="Text 9"/>
          <p:cNvSpPr/>
          <p:nvPr/>
        </p:nvSpPr>
        <p:spPr>
          <a:xfrm>
            <a:off x="812767" y="6238236"/>
            <a:ext cx="1088337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11111"/>
                </a:solidFill>
                <a:latin typeface="DM Sans" pitchFamily="34" charset="0"/>
                <a:ea typeface="DM Sans" pitchFamily="34" charset="-122"/>
                <a:cs typeface="DM Sans" pitchFamily="34" charset="-120"/>
              </a:rPr>
              <a:t>Nexus · Fases y pasos requeridos · 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ph type="title"/>
          </p:nvPr>
        </p:nvSpPr>
        <p:spPr>
          <a:xfrm>
            <a:off x="812767" y="812763"/>
            <a:ext cx="10883445" cy="472367"/>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B3F8B"/>
                </a:solidFill>
                <a:latin typeface="Source Serif 4" pitchFamily="18" charset="0"/>
                <a:ea typeface="Source Serif 4" pitchFamily="18" charset="-122"/>
                <a:cs typeface="Source Serif 4" pitchFamily="18" charset="-120"/>
              </a:rPr>
              <a:t>Decisiones que tú tomas</a:t>
            </a:r>
            <a:endParaRPr lang="en-US" sz="3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21586" y="1471744"/>
          <a:ext cx="10557632" cy="1972799"/>
        </p:xfrm>
        <a:graphic>
          <a:graphicData uri="http://schemas.openxmlformats.org/drawingml/2006/table">
            <a:tbl>
              <a:tblPr/>
              <a:tblGrid>
                <a:gridCol w="633458"/>
                <a:gridCol w="5489969"/>
                <a:gridCol w="4434206"/>
              </a:tblGrid>
              <a:tr h="328800">
                <a:tc>
                  <a:txBody>
                    <a:bodyPr/>
                    <a:lstStyle/>
                    <a:p>
                      <a:pPr indent="0" marL="0">
                        <a:lnSpc>
                          <a:spcPts val="1680"/>
                        </a:lnSpc>
                        <a:buNone/>
                      </a:pPr>
                      <a:r>
                        <a:rPr lang="en-US" sz="1200" b="1" dirty="0">
                          <a:solidFill>
                            <a:srgbClr val="FFFFFF"/>
                          </a:solidFill>
                          <a:latin typeface="DM Sans" pitchFamily="34" charset="0"/>
                          <a:ea typeface="DM Sans" pitchFamily="34" charset="-122"/>
                          <a:cs typeface="DM Sans" pitchFamily="34" charset="-120"/>
                        </a:rPr>
                        <a:t>#</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19367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93671"/>
                      </a:solidFill>
                      <a:prstDash val="solid"/>
                      <a:round/>
                      <a:headEnd type="none" w="med" len="med"/>
                      <a:tailEnd type="none" w="med" len="med"/>
                    </a:lnB>
                    <a:solidFill>
                      <a:srgbClr val="1B3F8B"/>
                    </a:solidFill>
                  </a:tcPr>
                </a:tc>
                <a:tc>
                  <a:txBody>
                    <a:bodyPr/>
                    <a:lstStyle/>
                    <a:p>
                      <a:pPr indent="0" marL="0">
                        <a:lnSpc>
                          <a:spcPts val="1680"/>
                        </a:lnSpc>
                        <a:buNone/>
                      </a:pPr>
                      <a:r>
                        <a:rPr lang="en-US" sz="1200" b="1" dirty="0">
                          <a:solidFill>
                            <a:srgbClr val="FFFFFF"/>
                          </a:solidFill>
                          <a:latin typeface="DM Sans" pitchFamily="34" charset="0"/>
                          <a:ea typeface="DM Sans" pitchFamily="34" charset="-122"/>
                          <a:cs typeface="DM Sans" pitchFamily="34" charset="-120"/>
                        </a:rPr>
                        <a:t>Decisión</a:t>
                      </a:r>
                      <a:endParaRPr lang="en-US" sz="1200" dirty="0">
                        <a:latin typeface="DM Sans" charset="0"/>
                        <a:ea typeface="DM Sans" charset="0"/>
                        <a:cs typeface="DM Sans" charset="0"/>
                      </a:endParaRPr>
                    </a:p>
                  </a:txBody>
                  <a:tcPr marL="53340" marR="53340" marT="53340" marB="53340" anchor="t">
                    <a:lnL w="12700" cap="flat" cmpd="sng" algn="ctr">
                      <a:solidFill>
                        <a:srgbClr val="193671"/>
                      </a:solidFill>
                      <a:prstDash val="solid"/>
                      <a:round/>
                      <a:headEnd type="none" w="med" len="med"/>
                      <a:tailEnd type="none" w="med" len="med"/>
                    </a:lnL>
                    <a:lnR w="12700" cap="flat" cmpd="sng" algn="ctr">
                      <a:solidFill>
                        <a:srgbClr val="19367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93671"/>
                      </a:solidFill>
                      <a:prstDash val="solid"/>
                      <a:round/>
                      <a:headEnd type="none" w="med" len="med"/>
                      <a:tailEnd type="none" w="med" len="med"/>
                    </a:lnB>
                    <a:solidFill>
                      <a:srgbClr val="1B3F8B"/>
                    </a:solidFill>
                  </a:tcPr>
                </a:tc>
                <a:tc>
                  <a:txBody>
                    <a:bodyPr/>
                    <a:lstStyle/>
                    <a:p>
                      <a:pPr indent="0" marL="0">
                        <a:lnSpc>
                          <a:spcPts val="1680"/>
                        </a:lnSpc>
                        <a:buNone/>
                      </a:pPr>
                      <a:r>
                        <a:rPr lang="en-US" sz="1200" b="1" dirty="0">
                          <a:solidFill>
                            <a:srgbClr val="FFFFFF"/>
                          </a:solidFill>
                          <a:latin typeface="DM Sans" pitchFamily="34" charset="0"/>
                          <a:ea typeface="DM Sans" pitchFamily="34" charset="-122"/>
                          <a:cs typeface="DM Sans" pitchFamily="34" charset="-120"/>
                        </a:rPr>
                        <a:t>Antes de</a:t>
                      </a:r>
                      <a:endParaRPr lang="en-US" sz="1200" dirty="0">
                        <a:latin typeface="DM Sans" charset="0"/>
                        <a:ea typeface="DM Sans" charset="0"/>
                        <a:cs typeface="DM Sans" charset="0"/>
                      </a:endParaRPr>
                    </a:p>
                  </a:txBody>
                  <a:tcPr marL="53340" marR="53340" marT="53340" marB="53340" anchor="t">
                    <a:lnL w="12700" cap="flat" cmpd="sng" algn="ctr">
                      <a:solidFill>
                        <a:srgbClr val="193671"/>
                      </a:solidFill>
                      <a:prstDash val="solid"/>
                      <a:round/>
                      <a:headEnd type="none" w="med" len="med"/>
                      <a:tailEnd type="none" w="med" len="med"/>
                    </a:lnL>
                    <a:lnR w="12700" cap="flat" cmpd="sng" algn="ctr">
                      <a:solidFill>
                        <a:srgbClr val="19367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93671"/>
                      </a:solidFill>
                      <a:prstDash val="solid"/>
                      <a:round/>
                      <a:headEnd type="none" w="med" len="med"/>
                      <a:tailEnd type="none" w="med" len="med"/>
                    </a:lnB>
                    <a:solidFill>
                      <a:srgbClr val="1B3F8B"/>
                    </a:solidFill>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1</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193671"/>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Proveedor de modelo y si se permiten datos redactados</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193671"/>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Fase 0</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193671"/>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2</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Presupuesto de tokens por servicio y por usuario</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Fase 1</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3</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Monto límite de aprobación en compras</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Fase 2</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4</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Interfaz: web propia o canal existente</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Fase 6</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EC2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328800">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5</a:t>
                      </a:r>
                      <a:endParaRPr lang="en-US" sz="1200" dirty="0">
                        <a:latin typeface="DM Sans" charset="0"/>
                        <a:ea typeface="DM Sans" charset="0"/>
                        <a:cs typeface="DM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Nombre: Nexus o Nexo, por la colisión con Sonatype Nexus</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c>
                  <a:txBody>
                    <a:bodyPr/>
                    <a:lstStyle/>
                    <a:p>
                      <a:pPr indent="0" marL="0">
                        <a:lnSpc>
                          <a:spcPts val="1680"/>
                        </a:lnSpc>
                        <a:buNone/>
                      </a:pPr>
                      <a:r>
                        <a:rPr lang="en-US" sz="1200" dirty="0">
                          <a:solidFill>
                            <a:srgbClr val="111111"/>
                          </a:solidFill>
                          <a:latin typeface="DM Sans" pitchFamily="34" charset="0"/>
                          <a:ea typeface="DM Sans" pitchFamily="34" charset="-122"/>
                          <a:cs typeface="DM Sans" pitchFamily="34" charset="-120"/>
                        </a:rPr>
                        <a:t>Crear nexus-ms</a:t>
                      </a:r>
                      <a:endParaRPr lang="en-US" sz="1200" dirty="0">
                        <a:latin typeface="DM Sans" charset="0"/>
                        <a:ea typeface="DM Sans" charset="0"/>
                        <a:cs typeface="DM Sans" charset="0"/>
                      </a:endParaRPr>
                    </a:p>
                  </a:txBody>
                  <a:tcPr marL="53340" marR="53340" marT="53340" marB="53340" anchor="t">
                    <a:lnL w="12700" cap="flat" cmpd="sng" algn="ctr">
                      <a:solidFill>
                        <a:srgbClr val="BEC2C8"/>
                      </a:solidFill>
                      <a:prstDash val="solid"/>
                      <a:round/>
                      <a:headEnd type="none" w="med" len="med"/>
                      <a:tailEnd type="none" w="med" len="med"/>
                    </a:lnL>
                    <a:lnR w="12700" cap="flat" cmpd="sng" algn="ctr">
                      <a:solidFill>
                        <a:srgbClr val="BEC2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EC2C8"/>
                      </a:solidFill>
                      <a:prstDash val="solid"/>
                      <a:round/>
                      <a:headEnd type="none" w="med" len="med"/>
                      <a:tailEnd type="none" w="med" len="med"/>
                    </a:lnB>
                    <a:solidFill>
                      <a:srgbClr val="EEF3FB"/>
                    </a:solidFill>
                  </a:tcPr>
                </a:tc>
              </a:tr>
            </a:tbl>
          </a:graphicData>
        </a:graphic>
      </p:graphicFrame>
      <p:sp>
        <p:nvSpPr>
          <p:cNvPr id="4" name="Text 1"/>
          <p:cNvSpPr/>
          <p:nvPr/>
        </p:nvSpPr>
        <p:spPr>
          <a:xfrm>
            <a:off x="812767" y="6238236"/>
            <a:ext cx="1088337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11111"/>
                </a:solidFill>
                <a:latin typeface="DM Sans" pitchFamily="34" charset="0"/>
                <a:ea typeface="DM Sans" pitchFamily="34" charset="-122"/>
                <a:cs typeface="DM Sans" pitchFamily="34" charset="-120"/>
              </a:rPr>
              <a:t>Nexus · Fases y pasos requeridos · 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B3F8B"/>
        </a:solidFill>
      </p:bgPr>
    </p:bg>
    <p:spTree>
      <p:nvGrpSpPr>
        <p:cNvPr id="1" name=""/>
        <p:cNvGrpSpPr/>
        <p:nvPr/>
      </p:nvGrpSpPr>
      <p:grpSpPr>
        <a:xfrm>
          <a:off x="0" y="0"/>
          <a:ext cx="0" cy="0"/>
          <a:chOff x="0" y="0"/>
          <a:chExt cx="0" cy="0"/>
        </a:xfrm>
      </p:grpSpPr>
      <p:sp>
        <p:nvSpPr>
          <p:cNvPr id="2" name="Shape 0"/>
          <p:cNvSpPr/>
          <p:nvPr/>
        </p:nvSpPr>
        <p:spPr>
          <a:xfrm>
            <a:off x="812767" y="812763"/>
            <a:ext cx="1015959" cy="63459"/>
          </a:xfrm>
          <a:prstGeom prst="rect">
            <a:avLst/>
          </a:prstGeom>
          <a:solidFill>
            <a:srgbClr val="C8102E"/>
          </a:solidFill>
          <a:ln/>
        </p:spPr>
      </p:sp>
      <p:sp>
        <p:nvSpPr>
          <p:cNvPr id="3" name="Text 1"/>
          <p:cNvSpPr/>
          <p:nvPr>
            <p:ph type="title"/>
          </p:nvPr>
        </p:nvSpPr>
        <p:spPr>
          <a:xfrm>
            <a:off x="812767" y="1130195"/>
            <a:ext cx="10883445" cy="584194"/>
          </a:xfrm>
          <a:prstGeom prst="rect">
            <a:avLst/>
          </a:prstGeom>
          <a:noFill/>
          <a:ln/>
        </p:spPr>
        <p:txBody>
          <a:bodyPr wrap="square" lIns="0" tIns="0" rIns="0" bIns="0" rtlCol="0" anchor="t">
            <a:normAutofit/>
          </a:bodyPr>
          <a:lstStyle/>
          <a:p>
            <a:pPr algn="l" indent="0" marL="0">
              <a:lnSpc>
                <a:spcPts val="4400"/>
              </a:lnSpc>
              <a:buNone/>
            </a:pPr>
            <a:r>
              <a:rPr lang="en-US" sz="4000" b="1" i="0" dirty="0">
                <a:solidFill>
                  <a:srgbClr val="FFFFFF"/>
                </a:solidFill>
                <a:latin typeface="Source Serif 4" pitchFamily="18" charset="0"/>
                <a:ea typeface="Source Serif 4" pitchFamily="18" charset="-122"/>
                <a:cs typeface="Source Serif 4" pitchFamily="18" charset="-120"/>
              </a:rPr>
              <a:t>Siguiente paso</a:t>
            </a:r>
            <a:endParaRPr lang="en-US" sz="4000" dirty="0"/>
          </a:p>
        </p:txBody>
      </p:sp>
      <p:sp>
        <p:nvSpPr>
          <p:cNvPr id="4" name="Text 2"/>
          <p:cNvSpPr/>
          <p:nvPr/>
        </p:nvSpPr>
        <p:spPr>
          <a:xfrm>
            <a:off x="812767" y="1942964"/>
            <a:ext cx="10883445" cy="380934"/>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FFFFFF"/>
                </a:solidFill>
                <a:latin typeface="DM Sans" pitchFamily="34" charset="0"/>
                <a:ea typeface="DM Sans" pitchFamily="34" charset="-122"/>
                <a:cs typeface="DM Sans" pitchFamily="34" charset="-120"/>
              </a:rPr>
              <a:t>Confirmar el proveedor de modelo y empezar el paso 1 de la fase 0.</a:t>
            </a:r>
            <a:endParaRPr lang="en-US" sz="2000" dirty="0"/>
          </a:p>
        </p:txBody>
      </p:sp>
      <p:sp>
        <p:nvSpPr>
          <p:cNvPr id="5" name="Text 3"/>
          <p:cNvSpPr/>
          <p:nvPr/>
        </p:nvSpPr>
        <p:spPr>
          <a:xfrm>
            <a:off x="812767" y="5760752"/>
            <a:ext cx="10883445" cy="309827"/>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FFFFFF"/>
                </a:solidFill>
                <a:latin typeface="DM Sans" pitchFamily="34" charset="0"/>
                <a:ea typeface="DM Sans" pitchFamily="34" charset="-122"/>
                <a:cs typeface="DM Sans" pitchFamily="34" charset="-120"/>
              </a:rPr>
              <a:t>Preguntas y decisiones abiertas</a:t>
            </a:r>
            <a:endParaRPr lang="en-US" sz="1600" dirty="0"/>
          </a:p>
        </p:txBody>
      </p:sp>
      <p:sp>
        <p:nvSpPr>
          <p:cNvPr id="6" name="Text 4"/>
          <p:cNvSpPr/>
          <p:nvPr/>
        </p:nvSpPr>
        <p:spPr>
          <a:xfrm>
            <a:off x="812767" y="6238236"/>
            <a:ext cx="1088337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FFFFF"/>
                </a:solidFill>
                <a:latin typeface="DM Sans" pitchFamily="34" charset="0"/>
                <a:ea typeface="DM Sans" pitchFamily="34" charset="-122"/>
                <a:cs typeface="DM Sans" pitchFamily="34" charset="-120"/>
              </a:rPr>
              <a:t>Nexus · Fases y pasos requeridos · 12</a:t>
            </a:r>
            <a:endParaRPr lang="en-US" sz="1200" dirty="0"/>
          </a:p>
        </p:txBody>
      </p:sp>
    </p:spTree>
  </p:cSld>
  <p:clrMapOvr>
    <a:masterClrMapping/>
  </p:clrMapOvr>
</p:sld>
</file>

<file path=ppt/theme/theme1.xml><?xml version="1.0" encoding="utf-8"?>
<a:theme xmlns:a="http://schemas.openxmlformats.org/drawingml/2006/main" name="Fases y pasos requeridos en la implementación de Nexus">
  <a:themeElements>
    <a:clrScheme name="Fases y pasos requeridos en la implementación de Nexus">
      <a:dk1>
        <a:srgbClr val="1B3F8B"/>
      </a:dk1>
      <a:lt1>
        <a:srgbClr val="FFFFFF"/>
      </a:lt1>
      <a:dk2>
        <a:srgbClr val="546FA8"/>
      </a:dk2>
      <a:lt2>
        <a:srgbClr val="E8ECF3"/>
      </a:lt2>
      <a:accent1>
        <a:srgbClr val="C8102E"/>
      </a:accent1>
      <a:accent2>
        <a:srgbClr val="9AA0A6"/>
      </a:accent2>
      <a:accent3>
        <a:srgbClr val="768CB9"/>
      </a:accent3>
      <a:accent4>
        <a:srgbClr val="98A9CB"/>
      </a:accent4>
      <a:accent5>
        <a:srgbClr val="BBC5DC"/>
      </a:accent5>
      <a:accent6>
        <a:srgbClr val="D1D9E8"/>
      </a:accent6>
      <a:hlink>
        <a:srgbClr val="0563C1"/>
      </a:hlink>
      <a:folHlink>
        <a:srgbClr val="954F72"/>
      </a:folHlink>
    </a:clrScheme>
    <a:fontScheme name="Fases y pasos requeridos en la implementación de Nexus">
      <a:majorFont>
        <a:latin typeface="Source Serif 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DM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Fases y pasos requeridos en la implementación de Nexus</dc:title>
  <dc:subject/>
  <dc:description>The font files embedded in this presentation (stored inside it under ppt/fonts/) are files Google Fonts served when the presentation was exported, unpacked from WOFF2 to TrueType and wrapped as Embedded OpenType, the form PowerPoint reads. A file that named another cut of its family, unless it reserves that name, was also changed where it could be, so that PowerPoint matches it to this presentation’s text: its family and style names and the weight and style it declares were rewritten, and any digital signature, which no longer matched, was removed. Google Fonts serves each family in parts, one file per range of characters, so these may not be a family’s complete files. Each family’s copyright lines and license follow, and each family stays under its own license; if you pass this file on, keep these notices with it.
DM Sans
Copyright 2014 The DM Sans Project Authors (https://github.com/googlefonts/dm-fonts)
This Font Software is licensed under the SIL Open Font License, Version 1.1.
This license is copied below, and is also available with a FAQ at:
https://scripts.sil.org/OFL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dc:description>
  <dc:creator/>
  <cp:lastModifiedBy/>
  <cp:revision>1</cp:revision>
  <dcterms:created xsi:type="dcterms:W3CDTF">2026-10-30T18:22:23Z</dcterms:created>
  <dcterms:modified xsi:type="dcterms:W3CDTF">2026-10-30T18:22:23Z</dcterms:modified>
</cp:coreProperties>
</file>